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6.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7.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8.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9.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0.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2.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3.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24.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5.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9.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30.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31.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32.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33.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34.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35.xml" ContentType="application/vnd.openxmlformats-officedocument.presentationml.notesSl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36.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7.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38.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39.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42.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45.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drawings/drawing1.xml" ContentType="application/vnd.openxmlformats-officedocument.drawingml.chartshapes+xml"/>
  <Override PartName="/ppt/notesSlides/notesSlide46.xml" ContentType="application/vnd.openxmlformats-officedocument.presentationml.notesSl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47.xml" ContentType="application/vnd.openxmlformats-officedocument.presentationml.notesSl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48.xml" ContentType="application/vnd.openxmlformats-officedocument.presentationml.notesSl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notesSlides/notesSlide49.xml" ContentType="application/vnd.openxmlformats-officedocument.presentationml.notesSl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50.xml" ContentType="application/vnd.openxmlformats-officedocument.presentationml.notesSl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drawings/drawing2.xml" ContentType="application/vnd.openxmlformats-officedocument.drawingml.chartshapes+xml"/>
  <Override PartName="/ppt/notesSlides/notesSlide51.xml" ContentType="application/vnd.openxmlformats-officedocument.presentationml.notesSl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52.xml" ContentType="application/vnd.openxmlformats-officedocument.presentationml.notesSl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53.xml" ContentType="application/vnd.openxmlformats-officedocument.presentationml.notesSl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54.xml" ContentType="application/vnd.openxmlformats-officedocument.presentationml.notesSl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57.xml" ContentType="application/vnd.openxmlformats-officedocument.presentationml.notesSl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notesSlides/notesSlide58.xml" ContentType="application/vnd.openxmlformats-officedocument.presentationml.notesSlid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59.xml" ContentType="application/vnd.openxmlformats-officedocument.presentationml.notesSl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omments/comment1.xml" ContentType="application/vnd.openxmlformats-officedocument.presentationml.comments+xml"/>
  <Override PartName="/ppt/notesSlides/notesSlide60.xml" ContentType="application/vnd.openxmlformats-officedocument.presentationml.notesSl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63.xml" ContentType="application/vnd.openxmlformats-officedocument.presentationml.notesSl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64.xml" ContentType="application/vnd.openxmlformats-officedocument.presentationml.notesSl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65.xml" ContentType="application/vnd.openxmlformats-officedocument.presentationml.notesSl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68.xml" ContentType="application/vnd.openxmlformats-officedocument.presentationml.notesSl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6"/>
  </p:notesMasterIdLst>
  <p:sldIdLst>
    <p:sldId id="256" r:id="rId2"/>
    <p:sldId id="257" r:id="rId3"/>
    <p:sldId id="258" r:id="rId4"/>
    <p:sldId id="259"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7" r:id="rId39"/>
    <p:sldId id="298" r:id="rId40"/>
    <p:sldId id="299" r:id="rId41"/>
    <p:sldId id="300" r:id="rId42"/>
    <p:sldId id="301" r:id="rId43"/>
    <p:sldId id="303" r:id="rId44"/>
    <p:sldId id="304" r:id="rId45"/>
    <p:sldId id="305" r:id="rId46"/>
    <p:sldId id="306" r:id="rId47"/>
    <p:sldId id="307" r:id="rId48"/>
    <p:sldId id="308" r:id="rId49"/>
    <p:sldId id="309" r:id="rId50"/>
    <p:sldId id="310" r:id="rId51"/>
    <p:sldId id="311" r:id="rId52"/>
    <p:sldId id="312"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260" r:id="rId67"/>
    <p:sldId id="327" r:id="rId68"/>
    <p:sldId id="328" r:id="rId69"/>
    <p:sldId id="329" r:id="rId70"/>
    <p:sldId id="330" r:id="rId71"/>
    <p:sldId id="331" r:id="rId72"/>
    <p:sldId id="332" r:id="rId73"/>
    <p:sldId id="333" r:id="rId74"/>
    <p:sldId id="334" r:id="rId75"/>
    <p:sldId id="335" r:id="rId76"/>
    <p:sldId id="265" r:id="rId77"/>
    <p:sldId id="336" r:id="rId78"/>
    <p:sldId id="337" r:id="rId79"/>
    <p:sldId id="338" r:id="rId80"/>
    <p:sldId id="340" r:id="rId81"/>
    <p:sldId id="341" r:id="rId82"/>
    <p:sldId id="342" r:id="rId83"/>
    <p:sldId id="343" r:id="rId84"/>
    <p:sldId id="339" r:id="rId85"/>
  </p:sldIdLst>
  <p:sldSz cx="12192000" cy="6858000"/>
  <p:notesSz cx="12192000" cy="6858000"/>
  <p:embeddedFontLst>
    <p:embeddedFont>
      <p:font typeface="Arial Rounded MT Bold" panose="020F0704030504030204" pitchFamily="34" charset="0"/>
      <p:regular r:id="rId87"/>
    </p:embeddedFont>
    <p:embeddedFont>
      <p:font typeface="Calibri" panose="020F0502020204030204" pitchFamily="34" charset="0"/>
      <p:regular r:id="rId88"/>
      <p:bold r:id="rId89"/>
      <p:italic r:id="rId90"/>
      <p:boldItalic r:id="rId91"/>
    </p:embeddedFont>
    <p:embeddedFont>
      <p:font typeface="Cambria Math" panose="02040503050406030204" pitchFamily="18" charset="0"/>
      <p:regular r:id="rId92"/>
    </p:embeddedFont>
    <p:embeddedFont>
      <p:font typeface="Lato Light" panose="020F0502020204030203" pitchFamily="34" charset="0"/>
      <p:regular r:id="rId93"/>
      <p:bold r:id="rId94"/>
      <p:italic r:id="rId95"/>
      <p:boldItalic r:id="rId96"/>
    </p:embeddedFont>
    <p:embeddedFont>
      <p:font typeface="Poppins" panose="00000500000000000000" pitchFamily="2" charset="0"/>
      <p:regular r:id="rId97"/>
      <p:bold r:id="rId98"/>
      <p:italic r:id="rId99"/>
      <p:boldItalic r:id="rId100"/>
    </p:embeddedFont>
    <p:embeddedFont>
      <p:font typeface="Poppins Black" panose="00000A00000000000000" pitchFamily="2" charset="0"/>
      <p:bold r:id="rId101"/>
      <p:boldItalic r:id="rId102"/>
    </p:embeddedFont>
    <p:embeddedFont>
      <p:font typeface="Poppins ExtraBold" panose="00000900000000000000" pitchFamily="2" charset="0"/>
      <p:bold r:id="rId103"/>
      <p:boldItalic r:id="rId104"/>
    </p:embeddedFont>
    <p:embeddedFont>
      <p:font typeface="Poppins SemiBold" panose="00000700000000000000" pitchFamily="2" charset="0"/>
      <p:bold r:id="rId105"/>
      <p:boldItalic r:id="rId106"/>
    </p:embeddedFont>
    <p:embeddedFont>
      <p:font typeface="Trebuchet MS" panose="020B0603020202020204" pitchFamily="34"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1" roundtripDataSignature="AMtx7mi5km2Qd2+rWgwEUQOfpLwwV2O4H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ian Velasco Hernande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38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91B339-1281-4469-B13B-0E9E19C7FD1D}" v="39" dt="2024-08-28T16:26:39.623"/>
  </p1510:revLst>
</p1510:revInfo>
</file>

<file path=ppt/tableStyles.xml><?xml version="1.0" encoding="utf-8"?>
<a:tblStyleLst xmlns:a="http://schemas.openxmlformats.org/drawingml/2006/main" def="{7F499203-3B72-4C06-B0C1-5AE38FECDAE8}">
  <a:tblStyle styleId="{7F499203-3B72-4C06-B0C1-5AE38FECDAE8}"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9B02F22-93DB-40BE-9AA1-52308BDFACE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font" Target="fonts/font2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108" Type="http://schemas.openxmlformats.org/officeDocument/2006/relationships/font" Target="fonts/font2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2.fntdata"/><Relationship Id="rId111" Type="http://customschemas.google.com/relationships/presentationmetadata" Target="meta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avedra Vanegas, Cesar Andres (Alliance Bioversity-CIAT)" userId="bb289e0a-9759-4599-b6be-5aed9f8ce867" providerId="ADAL" clId="{E891B339-1281-4469-B13B-0E9E19C7FD1D}"/>
    <pc:docChg chg="undo custSel addSld modSld">
      <pc:chgData name="Saavedra Vanegas, Cesar Andres (Alliance Bioversity-CIAT)" userId="bb289e0a-9759-4599-b6be-5aed9f8ce867" providerId="ADAL" clId="{E891B339-1281-4469-B13B-0E9E19C7FD1D}" dt="2024-08-28T16:56:31.941" v="885" actId="1076"/>
      <pc:docMkLst>
        <pc:docMk/>
      </pc:docMkLst>
      <pc:sldChg chg="modSp mod">
        <pc:chgData name="Saavedra Vanegas, Cesar Andres (Alliance Bioversity-CIAT)" userId="bb289e0a-9759-4599-b6be-5aed9f8ce867" providerId="ADAL" clId="{E891B339-1281-4469-B13B-0E9E19C7FD1D}" dt="2024-08-28T15:37:19.667" v="29" actId="14100"/>
        <pc:sldMkLst>
          <pc:docMk/>
          <pc:sldMk cId="0" sldId="272"/>
        </pc:sldMkLst>
        <pc:spChg chg="mod">
          <ac:chgData name="Saavedra Vanegas, Cesar Andres (Alliance Bioversity-CIAT)" userId="bb289e0a-9759-4599-b6be-5aed9f8ce867" providerId="ADAL" clId="{E891B339-1281-4469-B13B-0E9E19C7FD1D}" dt="2024-08-28T15:37:19.667" v="29" actId="14100"/>
          <ac:spMkLst>
            <pc:docMk/>
            <pc:sldMk cId="0" sldId="272"/>
            <ac:spMk id="302" creationId="{00000000-0000-0000-0000-000000000000}"/>
          </ac:spMkLst>
        </pc:spChg>
      </pc:sldChg>
      <pc:sldChg chg="modSp mod">
        <pc:chgData name="Saavedra Vanegas, Cesar Andres (Alliance Bioversity-CIAT)" userId="bb289e0a-9759-4599-b6be-5aed9f8ce867" providerId="ADAL" clId="{E891B339-1281-4469-B13B-0E9E19C7FD1D}" dt="2024-08-28T15:34:25.768" v="0" actId="14100"/>
        <pc:sldMkLst>
          <pc:docMk/>
          <pc:sldMk cId="0" sldId="328"/>
        </pc:sldMkLst>
        <pc:spChg chg="mod">
          <ac:chgData name="Saavedra Vanegas, Cesar Andres (Alliance Bioversity-CIAT)" userId="bb289e0a-9759-4599-b6be-5aed9f8ce867" providerId="ADAL" clId="{E891B339-1281-4469-B13B-0E9E19C7FD1D}" dt="2024-08-28T15:34:25.768" v="0" actId="14100"/>
          <ac:spMkLst>
            <pc:docMk/>
            <pc:sldMk cId="0" sldId="328"/>
            <ac:spMk id="1151" creationId="{00000000-0000-0000-0000-000000000000}"/>
          </ac:spMkLst>
        </pc:spChg>
      </pc:sldChg>
      <pc:sldChg chg="addSp delSp modSp mod">
        <pc:chgData name="Saavedra Vanegas, Cesar Andres (Alliance Bioversity-CIAT)" userId="bb289e0a-9759-4599-b6be-5aed9f8ce867" providerId="ADAL" clId="{E891B339-1281-4469-B13B-0E9E19C7FD1D}" dt="2024-08-28T15:37:42.749" v="37"/>
        <pc:sldMkLst>
          <pc:docMk/>
          <pc:sldMk cId="0" sldId="331"/>
        </pc:sldMkLst>
        <pc:spChg chg="add del mod">
          <ac:chgData name="Saavedra Vanegas, Cesar Andres (Alliance Bioversity-CIAT)" userId="bb289e0a-9759-4599-b6be-5aed9f8ce867" providerId="ADAL" clId="{E891B339-1281-4469-B13B-0E9E19C7FD1D}" dt="2024-08-28T15:34:42.553" v="4"/>
          <ac:spMkLst>
            <pc:docMk/>
            <pc:sldMk cId="0" sldId="331"/>
            <ac:spMk id="2" creationId="{03577872-3225-05BE-A185-92C75CEAC2D4}"/>
          </ac:spMkLst>
        </pc:spChg>
        <pc:spChg chg="add del mod">
          <ac:chgData name="Saavedra Vanegas, Cesar Andres (Alliance Bioversity-CIAT)" userId="bb289e0a-9759-4599-b6be-5aed9f8ce867" providerId="ADAL" clId="{E891B339-1281-4469-B13B-0E9E19C7FD1D}" dt="2024-08-28T15:37:42.480" v="36" actId="478"/>
          <ac:spMkLst>
            <pc:docMk/>
            <pc:sldMk cId="0" sldId="331"/>
            <ac:spMk id="3" creationId="{B04576C5-C2FE-6D13-8F60-21FCD94BFBAF}"/>
          </ac:spMkLst>
        </pc:spChg>
        <pc:spChg chg="add mod">
          <ac:chgData name="Saavedra Vanegas, Cesar Andres (Alliance Bioversity-CIAT)" userId="bb289e0a-9759-4599-b6be-5aed9f8ce867" providerId="ADAL" clId="{E891B339-1281-4469-B13B-0E9E19C7FD1D}" dt="2024-08-28T15:37:42.749" v="37"/>
          <ac:spMkLst>
            <pc:docMk/>
            <pc:sldMk cId="0" sldId="331"/>
            <ac:spMk id="4" creationId="{19600844-3105-B18A-BE70-A1FF45BE37FA}"/>
          </ac:spMkLst>
        </pc:spChg>
      </pc:sldChg>
      <pc:sldChg chg="addSp delSp modSp mod">
        <pc:chgData name="Saavedra Vanegas, Cesar Andres (Alliance Bioversity-CIAT)" userId="bb289e0a-9759-4599-b6be-5aed9f8ce867" providerId="ADAL" clId="{E891B339-1281-4469-B13B-0E9E19C7FD1D}" dt="2024-08-28T15:37:38.417" v="35"/>
        <pc:sldMkLst>
          <pc:docMk/>
          <pc:sldMk cId="0" sldId="332"/>
        </pc:sldMkLst>
        <pc:spChg chg="add del mod">
          <ac:chgData name="Saavedra Vanegas, Cesar Andres (Alliance Bioversity-CIAT)" userId="bb289e0a-9759-4599-b6be-5aed9f8ce867" providerId="ADAL" clId="{E891B339-1281-4469-B13B-0E9E19C7FD1D}" dt="2024-08-28T15:34:41.996" v="3"/>
          <ac:spMkLst>
            <pc:docMk/>
            <pc:sldMk cId="0" sldId="332"/>
            <ac:spMk id="2" creationId="{F089C14A-C8FC-B186-E355-19CBA6D4A79F}"/>
          </ac:spMkLst>
        </pc:spChg>
        <pc:spChg chg="add del mod">
          <ac:chgData name="Saavedra Vanegas, Cesar Andres (Alliance Bioversity-CIAT)" userId="bb289e0a-9759-4599-b6be-5aed9f8ce867" providerId="ADAL" clId="{E891B339-1281-4469-B13B-0E9E19C7FD1D}" dt="2024-08-28T15:37:38.084" v="34" actId="478"/>
          <ac:spMkLst>
            <pc:docMk/>
            <pc:sldMk cId="0" sldId="332"/>
            <ac:spMk id="3" creationId="{71A60334-FD2B-252C-1C89-424153FFD5CA}"/>
          </ac:spMkLst>
        </pc:spChg>
        <pc:spChg chg="add mod">
          <ac:chgData name="Saavedra Vanegas, Cesar Andres (Alliance Bioversity-CIAT)" userId="bb289e0a-9759-4599-b6be-5aed9f8ce867" providerId="ADAL" clId="{E891B339-1281-4469-B13B-0E9E19C7FD1D}" dt="2024-08-28T15:37:38.417" v="35"/>
          <ac:spMkLst>
            <pc:docMk/>
            <pc:sldMk cId="0" sldId="332"/>
            <ac:spMk id="4" creationId="{681AA690-4101-5458-C1FB-96BB8D816E2F}"/>
          </ac:spMkLst>
        </pc:spChg>
        <pc:spChg chg="mod">
          <ac:chgData name="Saavedra Vanegas, Cesar Andres (Alliance Bioversity-CIAT)" userId="bb289e0a-9759-4599-b6be-5aed9f8ce867" providerId="ADAL" clId="{E891B339-1281-4469-B13B-0E9E19C7FD1D}" dt="2024-08-28T15:34:57.932" v="8" actId="14100"/>
          <ac:spMkLst>
            <pc:docMk/>
            <pc:sldMk cId="0" sldId="332"/>
            <ac:spMk id="229" creationId="{00000000-0000-0000-0000-000000000000}"/>
          </ac:spMkLst>
        </pc:spChg>
        <pc:spChg chg="mod">
          <ac:chgData name="Saavedra Vanegas, Cesar Andres (Alliance Bioversity-CIAT)" userId="bb289e0a-9759-4599-b6be-5aed9f8ce867" providerId="ADAL" clId="{E891B339-1281-4469-B13B-0E9E19C7FD1D}" dt="2024-08-28T15:35:13.362" v="11" actId="1076"/>
          <ac:spMkLst>
            <pc:docMk/>
            <pc:sldMk cId="0" sldId="332"/>
            <ac:spMk id="231" creationId="{00000000-0000-0000-0000-000000000000}"/>
          </ac:spMkLst>
        </pc:spChg>
        <pc:picChg chg="del">
          <ac:chgData name="Saavedra Vanegas, Cesar Andres (Alliance Bioversity-CIAT)" userId="bb289e0a-9759-4599-b6be-5aed9f8ce867" providerId="ADAL" clId="{E891B339-1281-4469-B13B-0E9E19C7FD1D}" dt="2024-08-28T15:35:00.408" v="9" actId="478"/>
          <ac:picMkLst>
            <pc:docMk/>
            <pc:sldMk cId="0" sldId="332"/>
            <ac:picMk id="230" creationId="{00000000-0000-0000-0000-000000000000}"/>
          </ac:picMkLst>
        </pc:picChg>
      </pc:sldChg>
      <pc:sldChg chg="addSp delSp modSp mod">
        <pc:chgData name="Saavedra Vanegas, Cesar Andres (Alliance Bioversity-CIAT)" userId="bb289e0a-9759-4599-b6be-5aed9f8ce867" providerId="ADAL" clId="{E891B339-1281-4469-B13B-0E9E19C7FD1D}" dt="2024-08-28T15:37:33.417" v="33"/>
        <pc:sldMkLst>
          <pc:docMk/>
          <pc:sldMk cId="0" sldId="333"/>
        </pc:sldMkLst>
        <pc:spChg chg="add del mod">
          <ac:chgData name="Saavedra Vanegas, Cesar Andres (Alliance Bioversity-CIAT)" userId="bb289e0a-9759-4599-b6be-5aed9f8ce867" providerId="ADAL" clId="{E891B339-1281-4469-B13B-0E9E19C7FD1D}" dt="2024-08-28T15:37:33.087" v="32" actId="478"/>
          <ac:spMkLst>
            <pc:docMk/>
            <pc:sldMk cId="0" sldId="333"/>
            <ac:spMk id="2" creationId="{D7E33A60-1043-6AFE-2A6C-7C10C4100838}"/>
          </ac:spMkLst>
        </pc:spChg>
        <pc:spChg chg="add mod">
          <ac:chgData name="Saavedra Vanegas, Cesar Andres (Alliance Bioversity-CIAT)" userId="bb289e0a-9759-4599-b6be-5aed9f8ce867" providerId="ADAL" clId="{E891B339-1281-4469-B13B-0E9E19C7FD1D}" dt="2024-08-28T15:35:35.370" v="16"/>
          <ac:spMkLst>
            <pc:docMk/>
            <pc:sldMk cId="0" sldId="333"/>
            <ac:spMk id="3" creationId="{E1008E51-183F-A588-E256-EDFF71501328}"/>
          </ac:spMkLst>
        </pc:spChg>
        <pc:spChg chg="add mod">
          <ac:chgData name="Saavedra Vanegas, Cesar Andres (Alliance Bioversity-CIAT)" userId="bb289e0a-9759-4599-b6be-5aed9f8ce867" providerId="ADAL" clId="{E891B339-1281-4469-B13B-0E9E19C7FD1D}" dt="2024-08-28T15:37:33.417" v="33"/>
          <ac:spMkLst>
            <pc:docMk/>
            <pc:sldMk cId="0" sldId="333"/>
            <ac:spMk id="4" creationId="{94CC8F16-3218-28F1-B269-FD64820F2D6A}"/>
          </ac:spMkLst>
        </pc:spChg>
        <pc:spChg chg="mod">
          <ac:chgData name="Saavedra Vanegas, Cesar Andres (Alliance Bioversity-CIAT)" userId="bb289e0a-9759-4599-b6be-5aed9f8ce867" providerId="ADAL" clId="{E891B339-1281-4469-B13B-0E9E19C7FD1D}" dt="2024-08-28T15:35:44.576" v="17" actId="1076"/>
          <ac:spMkLst>
            <pc:docMk/>
            <pc:sldMk cId="0" sldId="333"/>
            <ac:spMk id="238" creationId="{00000000-0000-0000-0000-000000000000}"/>
          </ac:spMkLst>
        </pc:spChg>
        <pc:spChg chg="del">
          <ac:chgData name="Saavedra Vanegas, Cesar Andres (Alliance Bioversity-CIAT)" userId="bb289e0a-9759-4599-b6be-5aed9f8ce867" providerId="ADAL" clId="{E891B339-1281-4469-B13B-0E9E19C7FD1D}" dt="2024-08-28T15:35:35.037" v="15" actId="478"/>
          <ac:spMkLst>
            <pc:docMk/>
            <pc:sldMk cId="0" sldId="333"/>
            <ac:spMk id="243" creationId="{00000000-0000-0000-0000-000000000000}"/>
          </ac:spMkLst>
        </pc:spChg>
        <pc:picChg chg="del">
          <ac:chgData name="Saavedra Vanegas, Cesar Andres (Alliance Bioversity-CIAT)" userId="bb289e0a-9759-4599-b6be-5aed9f8ce867" providerId="ADAL" clId="{E891B339-1281-4469-B13B-0E9E19C7FD1D}" dt="2024-08-28T15:35:23.353" v="14" actId="478"/>
          <ac:picMkLst>
            <pc:docMk/>
            <pc:sldMk cId="0" sldId="333"/>
            <ac:picMk id="240" creationId="{00000000-0000-0000-0000-000000000000}"/>
          </ac:picMkLst>
        </pc:picChg>
        <pc:picChg chg="del">
          <ac:chgData name="Saavedra Vanegas, Cesar Andres (Alliance Bioversity-CIAT)" userId="bb289e0a-9759-4599-b6be-5aed9f8ce867" providerId="ADAL" clId="{E891B339-1281-4469-B13B-0E9E19C7FD1D}" dt="2024-08-28T15:35:21.272" v="13" actId="478"/>
          <ac:picMkLst>
            <pc:docMk/>
            <pc:sldMk cId="0" sldId="333"/>
            <ac:picMk id="241" creationId="{00000000-0000-0000-0000-000000000000}"/>
          </ac:picMkLst>
        </pc:picChg>
        <pc:picChg chg="mod">
          <ac:chgData name="Saavedra Vanegas, Cesar Andres (Alliance Bioversity-CIAT)" userId="bb289e0a-9759-4599-b6be-5aed9f8ce867" providerId="ADAL" clId="{E891B339-1281-4469-B13B-0E9E19C7FD1D}" dt="2024-08-28T15:35:44.576" v="17" actId="1076"/>
          <ac:picMkLst>
            <pc:docMk/>
            <pc:sldMk cId="0" sldId="333"/>
            <ac:picMk id="242" creationId="{00000000-0000-0000-0000-000000000000}"/>
          </ac:picMkLst>
        </pc:picChg>
      </pc:sldChg>
      <pc:sldChg chg="addSp delSp modSp mod">
        <pc:chgData name="Saavedra Vanegas, Cesar Andres (Alliance Bioversity-CIAT)" userId="bb289e0a-9759-4599-b6be-5aed9f8ce867" providerId="ADAL" clId="{E891B339-1281-4469-B13B-0E9E19C7FD1D}" dt="2024-08-28T15:36:15.421" v="21"/>
        <pc:sldMkLst>
          <pc:docMk/>
          <pc:sldMk cId="0" sldId="337"/>
        </pc:sldMkLst>
        <pc:spChg chg="del">
          <ac:chgData name="Saavedra Vanegas, Cesar Andres (Alliance Bioversity-CIAT)" userId="bb289e0a-9759-4599-b6be-5aed9f8ce867" providerId="ADAL" clId="{E891B339-1281-4469-B13B-0E9E19C7FD1D}" dt="2024-08-28T15:36:06.979" v="18" actId="478"/>
          <ac:spMkLst>
            <pc:docMk/>
            <pc:sldMk cId="0" sldId="337"/>
            <ac:spMk id="2" creationId="{DB864F09-B40A-9AEB-8E06-69CB88538948}"/>
          </ac:spMkLst>
        </pc:spChg>
        <pc:spChg chg="add del mod">
          <ac:chgData name="Saavedra Vanegas, Cesar Andres (Alliance Bioversity-CIAT)" userId="bb289e0a-9759-4599-b6be-5aed9f8ce867" providerId="ADAL" clId="{E891B339-1281-4469-B13B-0E9E19C7FD1D}" dt="2024-08-28T15:36:08.851" v="20"/>
          <ac:spMkLst>
            <pc:docMk/>
            <pc:sldMk cId="0" sldId="337"/>
            <ac:spMk id="3" creationId="{5A8B39FA-2F9C-F0A2-1398-578F353ACBC6}"/>
          </ac:spMkLst>
        </pc:spChg>
        <pc:spChg chg="add mod">
          <ac:chgData name="Saavedra Vanegas, Cesar Andres (Alliance Bioversity-CIAT)" userId="bb289e0a-9759-4599-b6be-5aed9f8ce867" providerId="ADAL" clId="{E891B339-1281-4469-B13B-0E9E19C7FD1D}" dt="2024-08-28T15:36:15.421" v="21"/>
          <ac:spMkLst>
            <pc:docMk/>
            <pc:sldMk cId="0" sldId="337"/>
            <ac:spMk id="4" creationId="{920E4406-704D-E702-5B4B-F358C35132E4}"/>
          </ac:spMkLst>
        </pc:spChg>
      </pc:sldChg>
      <pc:sldChg chg="addSp delSp modSp mod modNotes">
        <pc:chgData name="Saavedra Vanegas, Cesar Andres (Alliance Bioversity-CIAT)" userId="bb289e0a-9759-4599-b6be-5aed9f8ce867" providerId="ADAL" clId="{E891B339-1281-4469-B13B-0E9E19C7FD1D}" dt="2024-08-28T15:37:25.798" v="31"/>
        <pc:sldMkLst>
          <pc:docMk/>
          <pc:sldMk cId="0" sldId="338"/>
        </pc:sldMkLst>
        <pc:spChg chg="add del mod">
          <ac:chgData name="Saavedra Vanegas, Cesar Andres (Alliance Bioversity-CIAT)" userId="bb289e0a-9759-4599-b6be-5aed9f8ce867" providerId="ADAL" clId="{E891B339-1281-4469-B13B-0E9E19C7FD1D}" dt="2024-08-28T15:37:25.415" v="30" actId="478"/>
          <ac:spMkLst>
            <pc:docMk/>
            <pc:sldMk cId="0" sldId="338"/>
            <ac:spMk id="2" creationId="{607BE282-0859-7314-4AED-4F4CB5E88CC5}"/>
          </ac:spMkLst>
        </pc:spChg>
        <pc:spChg chg="add mod">
          <ac:chgData name="Saavedra Vanegas, Cesar Andres (Alliance Bioversity-CIAT)" userId="bb289e0a-9759-4599-b6be-5aed9f8ce867" providerId="ADAL" clId="{E891B339-1281-4469-B13B-0E9E19C7FD1D}" dt="2024-08-28T15:37:25.798" v="31"/>
          <ac:spMkLst>
            <pc:docMk/>
            <pc:sldMk cId="0" sldId="338"/>
            <ac:spMk id="3" creationId="{CF001949-2AF5-DDA0-9069-923C67312E4E}"/>
          </ac:spMkLst>
        </pc:spChg>
        <pc:spChg chg="mod">
          <ac:chgData name="Saavedra Vanegas, Cesar Andres (Alliance Bioversity-CIAT)" userId="bb289e0a-9759-4599-b6be-5aed9f8ce867" providerId="ADAL" clId="{E891B339-1281-4469-B13B-0E9E19C7FD1D}" dt="2024-08-28T15:36:58.624" v="27" actId="14100"/>
          <ac:spMkLst>
            <pc:docMk/>
            <pc:sldMk cId="0" sldId="338"/>
            <ac:spMk id="399" creationId="{00000000-0000-0000-0000-000000000000}"/>
          </ac:spMkLst>
        </pc:spChg>
        <pc:spChg chg="mod">
          <ac:chgData name="Saavedra Vanegas, Cesar Andres (Alliance Bioversity-CIAT)" userId="bb289e0a-9759-4599-b6be-5aed9f8ce867" providerId="ADAL" clId="{E891B339-1281-4469-B13B-0E9E19C7FD1D}" dt="2024-08-28T15:36:39.585" v="24" actId="1076"/>
          <ac:spMkLst>
            <pc:docMk/>
            <pc:sldMk cId="0" sldId="338"/>
            <ac:spMk id="400" creationId="{00000000-0000-0000-0000-000000000000}"/>
          </ac:spMkLst>
        </pc:spChg>
        <pc:spChg chg="mod">
          <ac:chgData name="Saavedra Vanegas, Cesar Andres (Alliance Bioversity-CIAT)" userId="bb289e0a-9759-4599-b6be-5aed9f8ce867" providerId="ADAL" clId="{E891B339-1281-4469-B13B-0E9E19C7FD1D}" dt="2024-08-28T15:36:47.748" v="25" actId="1076"/>
          <ac:spMkLst>
            <pc:docMk/>
            <pc:sldMk cId="0" sldId="338"/>
            <ac:spMk id="401" creationId="{00000000-0000-0000-0000-000000000000}"/>
          </ac:spMkLst>
        </pc:spChg>
      </pc:sldChg>
      <pc:sldChg chg="addSp delSp modSp add mod">
        <pc:chgData name="Saavedra Vanegas, Cesar Andres (Alliance Bioversity-CIAT)" userId="bb289e0a-9759-4599-b6be-5aed9f8ce867" providerId="ADAL" clId="{E891B339-1281-4469-B13B-0E9E19C7FD1D}" dt="2024-08-28T16:36:59.589" v="883" actId="2711"/>
        <pc:sldMkLst>
          <pc:docMk/>
          <pc:sldMk cId="1305273113" sldId="340"/>
        </pc:sldMkLst>
        <pc:spChg chg="add del mod">
          <ac:chgData name="Saavedra Vanegas, Cesar Andres (Alliance Bioversity-CIAT)" userId="bb289e0a-9759-4599-b6be-5aed9f8ce867" providerId="ADAL" clId="{E891B339-1281-4469-B13B-0E9E19C7FD1D}" dt="2024-08-28T15:57:30.778" v="193" actId="478"/>
          <ac:spMkLst>
            <pc:docMk/>
            <pc:sldMk cId="1305273113" sldId="340"/>
            <ac:spMk id="4" creationId="{9543195E-40EA-2760-6779-32643854C48D}"/>
          </ac:spMkLst>
        </pc:spChg>
        <pc:spChg chg="add mod">
          <ac:chgData name="Saavedra Vanegas, Cesar Andres (Alliance Bioversity-CIAT)" userId="bb289e0a-9759-4599-b6be-5aed9f8ce867" providerId="ADAL" clId="{E891B339-1281-4469-B13B-0E9E19C7FD1D}" dt="2024-08-28T16:36:59.589" v="883" actId="2711"/>
          <ac:spMkLst>
            <pc:docMk/>
            <pc:sldMk cId="1305273113" sldId="340"/>
            <ac:spMk id="7" creationId="{0FA1B6F1-9102-9A5F-DE91-31FFB84C5EB7}"/>
          </ac:spMkLst>
        </pc:spChg>
        <pc:spChg chg="del">
          <ac:chgData name="Saavedra Vanegas, Cesar Andres (Alliance Bioversity-CIAT)" userId="bb289e0a-9759-4599-b6be-5aed9f8ce867" providerId="ADAL" clId="{E891B339-1281-4469-B13B-0E9E19C7FD1D}" dt="2024-08-28T15:39:04.576" v="76" actId="478"/>
          <ac:spMkLst>
            <pc:docMk/>
            <pc:sldMk cId="1305273113" sldId="340"/>
            <ac:spMk id="399" creationId="{00000000-0000-0000-0000-000000000000}"/>
          </ac:spMkLst>
        </pc:spChg>
        <pc:spChg chg="del">
          <ac:chgData name="Saavedra Vanegas, Cesar Andres (Alliance Bioversity-CIAT)" userId="bb289e0a-9759-4599-b6be-5aed9f8ce867" providerId="ADAL" clId="{E891B339-1281-4469-B13B-0E9E19C7FD1D}" dt="2024-08-28T15:39:00.937" v="75" actId="478"/>
          <ac:spMkLst>
            <pc:docMk/>
            <pc:sldMk cId="1305273113" sldId="340"/>
            <ac:spMk id="400" creationId="{00000000-0000-0000-0000-000000000000}"/>
          </ac:spMkLst>
        </pc:spChg>
        <pc:spChg chg="mod">
          <ac:chgData name="Saavedra Vanegas, Cesar Andres (Alliance Bioversity-CIAT)" userId="bb289e0a-9759-4599-b6be-5aed9f8ce867" providerId="ADAL" clId="{E891B339-1281-4469-B13B-0E9E19C7FD1D}" dt="2024-08-28T15:43:57.396" v="93" actId="20577"/>
          <ac:spMkLst>
            <pc:docMk/>
            <pc:sldMk cId="1305273113" sldId="340"/>
            <ac:spMk id="401" creationId="{00000000-0000-0000-0000-000000000000}"/>
          </ac:spMkLst>
        </pc:spChg>
        <pc:graphicFrameChg chg="add del mod">
          <ac:chgData name="Saavedra Vanegas, Cesar Andres (Alliance Bioversity-CIAT)" userId="bb289e0a-9759-4599-b6be-5aed9f8ce867" providerId="ADAL" clId="{E891B339-1281-4469-B13B-0E9E19C7FD1D}" dt="2024-08-28T15:55:31.110" v="165" actId="478"/>
          <ac:graphicFrameMkLst>
            <pc:docMk/>
            <pc:sldMk cId="1305273113" sldId="340"/>
            <ac:graphicFrameMk id="8" creationId="{2DEB4624-DAB6-F862-F46C-07D8C88A7EB6}"/>
          </ac:graphicFrameMkLst>
        </pc:graphicFrameChg>
        <pc:graphicFrameChg chg="add del mod">
          <ac:chgData name="Saavedra Vanegas, Cesar Andres (Alliance Bioversity-CIAT)" userId="bb289e0a-9759-4599-b6be-5aed9f8ce867" providerId="ADAL" clId="{E891B339-1281-4469-B13B-0E9E19C7FD1D}" dt="2024-08-28T15:56:41.155" v="183"/>
          <ac:graphicFrameMkLst>
            <pc:docMk/>
            <pc:sldMk cId="1305273113" sldId="340"/>
            <ac:graphicFrameMk id="9" creationId="{E6D6DDCC-EA0A-AE73-2D20-3E74FD9C0925}"/>
          </ac:graphicFrameMkLst>
        </pc:graphicFrameChg>
        <pc:picChg chg="add del mod">
          <ac:chgData name="Saavedra Vanegas, Cesar Andres (Alliance Bioversity-CIAT)" userId="bb289e0a-9759-4599-b6be-5aed9f8ce867" providerId="ADAL" clId="{E891B339-1281-4469-B13B-0E9E19C7FD1D}" dt="2024-08-28T15:44:10.942" v="95" actId="478"/>
          <ac:picMkLst>
            <pc:docMk/>
            <pc:sldMk cId="1305273113" sldId="340"/>
            <ac:picMk id="2" creationId="{48FA7486-662C-AFFF-9C2B-9597D149647A}"/>
          </ac:picMkLst>
        </pc:picChg>
        <pc:cxnChg chg="add del mod">
          <ac:chgData name="Saavedra Vanegas, Cesar Andres (Alliance Bioversity-CIAT)" userId="bb289e0a-9759-4599-b6be-5aed9f8ce867" providerId="ADAL" clId="{E891B339-1281-4469-B13B-0E9E19C7FD1D}" dt="2024-08-28T15:57:32.655" v="194" actId="478"/>
          <ac:cxnSpMkLst>
            <pc:docMk/>
            <pc:sldMk cId="1305273113" sldId="340"/>
            <ac:cxnSpMk id="6" creationId="{8B5B53CE-D767-4E9E-DD2B-EEE0338A75C6}"/>
          </ac:cxnSpMkLst>
        </pc:cxnChg>
      </pc:sldChg>
      <pc:sldChg chg="modSp add mod">
        <pc:chgData name="Saavedra Vanegas, Cesar Andres (Alliance Bioversity-CIAT)" userId="bb289e0a-9759-4599-b6be-5aed9f8ce867" providerId="ADAL" clId="{E891B339-1281-4469-B13B-0E9E19C7FD1D}" dt="2024-08-28T16:36:52.337" v="882" actId="2711"/>
        <pc:sldMkLst>
          <pc:docMk/>
          <pc:sldMk cId="3632184484" sldId="341"/>
        </pc:sldMkLst>
        <pc:spChg chg="mod">
          <ac:chgData name="Saavedra Vanegas, Cesar Andres (Alliance Bioversity-CIAT)" userId="bb289e0a-9759-4599-b6be-5aed9f8ce867" providerId="ADAL" clId="{E891B339-1281-4469-B13B-0E9E19C7FD1D}" dt="2024-08-28T16:36:52.337" v="882" actId="2711"/>
          <ac:spMkLst>
            <pc:docMk/>
            <pc:sldMk cId="3632184484" sldId="341"/>
            <ac:spMk id="7" creationId="{0FA1B6F1-9102-9A5F-DE91-31FFB84C5EB7}"/>
          </ac:spMkLst>
        </pc:spChg>
      </pc:sldChg>
      <pc:sldChg chg="addSp modSp add mod">
        <pc:chgData name="Saavedra Vanegas, Cesar Andres (Alliance Bioversity-CIAT)" userId="bb289e0a-9759-4599-b6be-5aed9f8ce867" providerId="ADAL" clId="{E891B339-1281-4469-B13B-0E9E19C7FD1D}" dt="2024-08-28T16:56:31.941" v="885" actId="1076"/>
        <pc:sldMkLst>
          <pc:docMk/>
          <pc:sldMk cId="3276307344" sldId="342"/>
        </pc:sldMkLst>
        <pc:spChg chg="mod">
          <ac:chgData name="Saavedra Vanegas, Cesar Andres (Alliance Bioversity-CIAT)" userId="bb289e0a-9759-4599-b6be-5aed9f8ce867" providerId="ADAL" clId="{E891B339-1281-4469-B13B-0E9E19C7FD1D}" dt="2024-08-28T16:56:31.941" v="885" actId="1076"/>
          <ac:spMkLst>
            <pc:docMk/>
            <pc:sldMk cId="3276307344" sldId="342"/>
            <ac:spMk id="7" creationId="{0FA1B6F1-9102-9A5F-DE91-31FFB84C5EB7}"/>
          </ac:spMkLst>
        </pc:spChg>
        <pc:picChg chg="add mod">
          <ac:chgData name="Saavedra Vanegas, Cesar Andres (Alliance Bioversity-CIAT)" userId="bb289e0a-9759-4599-b6be-5aed9f8ce867" providerId="ADAL" clId="{E891B339-1281-4469-B13B-0E9E19C7FD1D}" dt="2024-08-28T16:56:27.816" v="884" actId="14100"/>
          <ac:picMkLst>
            <pc:docMk/>
            <pc:sldMk cId="3276307344" sldId="342"/>
            <ac:picMk id="2" creationId="{E130B36C-C395-FFB2-A588-FD697B3A468B}"/>
          </ac:picMkLst>
        </pc:picChg>
      </pc:sldChg>
      <pc:sldChg chg="addSp delSp modSp add mod">
        <pc:chgData name="Saavedra Vanegas, Cesar Andres (Alliance Bioversity-CIAT)" userId="bb289e0a-9759-4599-b6be-5aed9f8ce867" providerId="ADAL" clId="{E891B339-1281-4469-B13B-0E9E19C7FD1D}" dt="2024-08-28T16:28:24.343" v="834" actId="1076"/>
        <pc:sldMkLst>
          <pc:docMk/>
          <pc:sldMk cId="2819399336" sldId="343"/>
        </pc:sldMkLst>
        <pc:spChg chg="add mod">
          <ac:chgData name="Saavedra Vanegas, Cesar Andres (Alliance Bioversity-CIAT)" userId="bb289e0a-9759-4599-b6be-5aed9f8ce867" providerId="ADAL" clId="{E891B339-1281-4469-B13B-0E9E19C7FD1D}" dt="2024-08-28T16:27:50.822" v="828" actId="255"/>
          <ac:spMkLst>
            <pc:docMk/>
            <pc:sldMk cId="2819399336" sldId="343"/>
            <ac:spMk id="4" creationId="{3532DC0E-A46E-DCBA-7F43-7CDAA37EA3A1}"/>
          </ac:spMkLst>
        </pc:spChg>
        <pc:spChg chg="mod">
          <ac:chgData name="Saavedra Vanegas, Cesar Andres (Alliance Bioversity-CIAT)" userId="bb289e0a-9759-4599-b6be-5aed9f8ce867" providerId="ADAL" clId="{E891B339-1281-4469-B13B-0E9E19C7FD1D}" dt="2024-08-28T16:26:21.755" v="636" actId="20577"/>
          <ac:spMkLst>
            <pc:docMk/>
            <pc:sldMk cId="2819399336" sldId="343"/>
            <ac:spMk id="7" creationId="{0FA1B6F1-9102-9A5F-DE91-31FFB84C5EB7}"/>
          </ac:spMkLst>
        </pc:spChg>
        <pc:spChg chg="mod">
          <ac:chgData name="Saavedra Vanegas, Cesar Andres (Alliance Bioversity-CIAT)" userId="bb289e0a-9759-4599-b6be-5aed9f8ce867" providerId="ADAL" clId="{E891B339-1281-4469-B13B-0E9E19C7FD1D}" dt="2024-08-28T16:09:24.043" v="259" actId="1076"/>
          <ac:spMkLst>
            <pc:docMk/>
            <pc:sldMk cId="2819399336" sldId="343"/>
            <ac:spMk id="401" creationId="{00000000-0000-0000-0000-000000000000}"/>
          </ac:spMkLst>
        </pc:spChg>
        <pc:picChg chg="del">
          <ac:chgData name="Saavedra Vanegas, Cesar Andres (Alliance Bioversity-CIAT)" userId="bb289e0a-9759-4599-b6be-5aed9f8ce867" providerId="ADAL" clId="{E891B339-1281-4469-B13B-0E9E19C7FD1D}" dt="2024-08-28T16:09:16.870" v="257" actId="478"/>
          <ac:picMkLst>
            <pc:docMk/>
            <pc:sldMk cId="2819399336" sldId="343"/>
            <ac:picMk id="2" creationId="{E130B36C-C395-FFB2-A588-FD697B3A468B}"/>
          </ac:picMkLst>
        </pc:picChg>
        <pc:picChg chg="add mod">
          <ac:chgData name="Saavedra Vanegas, Cesar Andres (Alliance Bioversity-CIAT)" userId="bb289e0a-9759-4599-b6be-5aed9f8ce867" providerId="ADAL" clId="{E891B339-1281-4469-B13B-0E9E19C7FD1D}" dt="2024-08-28T16:25:38.407" v="621" actId="1076"/>
          <ac:picMkLst>
            <pc:docMk/>
            <pc:sldMk cId="2819399336" sldId="343"/>
            <ac:picMk id="2050" creationId="{8F20E95C-74AF-E01E-0B01-692FE9F71C68}"/>
          </ac:picMkLst>
        </pc:picChg>
        <pc:cxnChg chg="add mod">
          <ac:chgData name="Saavedra Vanegas, Cesar Andres (Alliance Bioversity-CIAT)" userId="bb289e0a-9759-4599-b6be-5aed9f8ce867" providerId="ADAL" clId="{E891B339-1281-4469-B13B-0E9E19C7FD1D}" dt="2024-08-28T16:28:24.343" v="834" actId="1076"/>
          <ac:cxnSpMkLst>
            <pc:docMk/>
            <pc:sldMk cId="2819399336" sldId="343"/>
            <ac:cxnSpMk id="6" creationId="{6033D90C-C852-1D50-2179-0EAA2E87917B}"/>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chartUserShapes" Target="../drawings/drawing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chartUserShapes" Target="../drawings/drawing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6818606641561109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7140-49AB-A136-5C3659FFDA40}"/>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3-7140-49AB-A136-5C3659FFDA40}"/>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7140-49AB-A136-5C3659FFDA40}"/>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7140-49AB-A136-5C3659FFDA40}"/>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Cali</c:v>
                </c:pt>
                <c:pt idx="1">
                  <c:v>Palmira</c:v>
                </c:pt>
                <c:pt idx="2">
                  <c:v>Tulua</c:v>
                </c:pt>
                <c:pt idx="3">
                  <c:v>Buga</c:v>
                </c:pt>
                <c:pt idx="4">
                  <c:v>Cartago</c:v>
                </c:pt>
                <c:pt idx="5">
                  <c:v>Buenaventura</c:v>
                </c:pt>
                <c:pt idx="6">
                  <c:v>Roldanillo</c:v>
                </c:pt>
              </c:strCache>
            </c:strRef>
          </c:cat>
          <c:val>
            <c:numRef>
              <c:f>Hoja1!$B$2:$B$8</c:f>
              <c:numCache>
                <c:formatCode>0%</c:formatCode>
                <c:ptCount val="7"/>
                <c:pt idx="0">
                  <c:v>0.72899999999999998</c:v>
                </c:pt>
                <c:pt idx="1">
                  <c:v>8.8999999999999996E-2</c:v>
                </c:pt>
                <c:pt idx="2">
                  <c:v>3.9E-2</c:v>
                </c:pt>
                <c:pt idx="3">
                  <c:v>3.5999999999999997E-2</c:v>
                </c:pt>
                <c:pt idx="4">
                  <c:v>2.1000000000000001E-2</c:v>
                </c:pt>
                <c:pt idx="5">
                  <c:v>1.7999999999999999E-2</c:v>
                </c:pt>
                <c:pt idx="6">
                  <c:v>0.01</c:v>
                </c:pt>
              </c:numCache>
            </c:numRef>
          </c:val>
          <c:extLst>
            <c:ext xmlns:c16="http://schemas.microsoft.com/office/drawing/2014/chart" uri="{C3380CC4-5D6E-409C-BE32-E72D297353CC}">
              <c16:uniqueId val="{00000007-7140-49AB-A136-5C3659FFDA40}"/>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Pt>
            <c:idx val="1"/>
            <c:invertIfNegative val="0"/>
            <c:bubble3D val="0"/>
            <c:spPr>
              <a:solidFill>
                <a:srgbClr val="A31115"/>
              </a:solidFill>
              <a:ln>
                <a:solidFill>
                  <a:srgbClr val="002060"/>
                </a:solidFill>
              </a:ln>
              <a:effectLst/>
            </c:spPr>
            <c:extLst>
              <c:ext xmlns:c16="http://schemas.microsoft.com/office/drawing/2014/chart" uri="{C3380CC4-5D6E-409C-BE32-E72D297353CC}">
                <c16:uniqueId val="{00000001-D64B-44B5-9ECB-4839D7CDF59A}"/>
              </c:ext>
            </c:extLst>
          </c:dPt>
          <c:dPt>
            <c:idx val="3"/>
            <c:invertIfNegative val="0"/>
            <c:bubble3D val="0"/>
            <c:spPr>
              <a:solidFill>
                <a:srgbClr val="A31115"/>
              </a:solidFill>
              <a:ln>
                <a:solidFill>
                  <a:srgbClr val="002060"/>
                </a:solidFill>
              </a:ln>
              <a:effectLst/>
            </c:spPr>
            <c:extLst>
              <c:ext xmlns:c16="http://schemas.microsoft.com/office/drawing/2014/chart" uri="{C3380CC4-5D6E-409C-BE32-E72D297353CC}">
                <c16:uniqueId val="{00000003-D64B-44B5-9ECB-4839D7CDF59A}"/>
              </c:ext>
            </c:extLst>
          </c:dPt>
          <c:dPt>
            <c:idx val="5"/>
            <c:invertIfNegative val="0"/>
            <c:bubble3D val="0"/>
            <c:spPr>
              <a:solidFill>
                <a:srgbClr val="A31115"/>
              </a:solidFill>
              <a:ln>
                <a:solidFill>
                  <a:srgbClr val="002060"/>
                </a:solidFill>
              </a:ln>
              <a:effectLst/>
            </c:spPr>
            <c:extLst>
              <c:ext xmlns:c16="http://schemas.microsoft.com/office/drawing/2014/chart" uri="{C3380CC4-5D6E-409C-BE32-E72D297353CC}">
                <c16:uniqueId val="{00000005-D64B-44B5-9ECB-4839D7CDF59A}"/>
              </c:ext>
            </c:extLst>
          </c:dPt>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64B-44B5-9ECB-4839D7CDF59A}"/>
                </c:ext>
              </c:extLst>
            </c:dLbl>
            <c:dLbl>
              <c:idx val="4"/>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D64B-44B5-9ECB-4839D7CDF59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$5.000.000 o más</c:v>
                </c:pt>
                <c:pt idx="1">
                  <c:v>Entre $2.000.001 y $4.000.000</c:v>
                </c:pt>
                <c:pt idx="2">
                  <c:v>Entre $1.000.001 y $2.000.000</c:v>
                </c:pt>
                <c:pt idx="3">
                  <c:v>Entre $500.000 y $1.000.000</c:v>
                </c:pt>
                <c:pt idx="4">
                  <c:v>Entre $150.000 y $499.000</c:v>
                </c:pt>
                <c:pt idx="5">
                  <c:v>Menos de $150.000</c:v>
                </c:pt>
              </c:strCache>
            </c:strRef>
          </c:cat>
          <c:val>
            <c:numRef>
              <c:f>Hoja1!$B$2:$B$7</c:f>
              <c:numCache>
                <c:formatCode>0%</c:formatCode>
                <c:ptCount val="6"/>
                <c:pt idx="0">
                  <c:v>2.1000000000000001E-2</c:v>
                </c:pt>
                <c:pt idx="1">
                  <c:v>2.3E-2</c:v>
                </c:pt>
                <c:pt idx="2">
                  <c:v>5.5E-2</c:v>
                </c:pt>
                <c:pt idx="3">
                  <c:v>0.28399999999999997</c:v>
                </c:pt>
                <c:pt idx="4">
                  <c:v>0.36199999999999999</c:v>
                </c:pt>
                <c:pt idx="5">
                  <c:v>0.188</c:v>
                </c:pt>
              </c:numCache>
            </c:numRef>
          </c:val>
          <c:extLst>
            <c:ext xmlns:c16="http://schemas.microsoft.com/office/drawing/2014/chart" uri="{C3380CC4-5D6E-409C-BE32-E72D297353CC}">
              <c16:uniqueId val="{00000009-D64B-44B5-9ECB-4839D7CDF59A}"/>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565871984700005"/>
          <c:y val="3.6176300357294376E-2"/>
          <c:w val="0.54600291736617246"/>
          <c:h val="0.95025758700872021"/>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1185-49FC-B85E-4FD89BCACE9F}"/>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D-1185-49FC-B85E-4FD89BCACE9F}"/>
                </c:ext>
              </c:extLst>
            </c:dLbl>
            <c:dLbl>
              <c:idx val="6"/>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E-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Préstamos informales (amigos o familiares)</c:v>
                </c:pt>
                <c:pt idx="1">
                  <c:v>Crédito con entidad financiera</c:v>
                </c:pt>
                <c:pt idx="2">
                  <c:v>Tarjeta de crédito</c:v>
                </c:pt>
                <c:pt idx="3">
                  <c:v>Ingresos adicionales o bonificaciones</c:v>
                </c:pt>
                <c:pt idx="4">
                  <c:v>Unir el presupuesto de los integrantes de la familia</c:v>
                </c:pt>
                <c:pt idx="5">
                  <c:v>Una partida de ahorro destinada para turismo</c:v>
                </c:pt>
                <c:pt idx="6">
                  <c:v>Ahorros generales (no destinados específicamente a recreación y turismo)</c:v>
                </c:pt>
              </c:strCache>
            </c:strRef>
          </c:cat>
          <c:val>
            <c:numRef>
              <c:f>Hoja1!$B$2:$B$8</c:f>
              <c:numCache>
                <c:formatCode>0%</c:formatCode>
                <c:ptCount val="7"/>
                <c:pt idx="0">
                  <c:v>6.8000000000000005E-2</c:v>
                </c:pt>
                <c:pt idx="1">
                  <c:v>6.8000000000000005E-2</c:v>
                </c:pt>
                <c:pt idx="2">
                  <c:v>0.128</c:v>
                </c:pt>
                <c:pt idx="3">
                  <c:v>0.17399999999999999</c:v>
                </c:pt>
                <c:pt idx="4">
                  <c:v>0.214</c:v>
                </c:pt>
                <c:pt idx="5">
                  <c:v>0.28899999999999998</c:v>
                </c:pt>
                <c:pt idx="6">
                  <c:v>0.61699999999999999</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1185-49FC-B85E-4FD89BCACE9F}"/>
                </c:ext>
              </c:extLst>
            </c:dLbl>
            <c:dLbl>
              <c:idx val="1"/>
              <c:layout>
                <c:manualLayout>
                  <c:x val="-4.427822484064238E-3"/>
                  <c:y val="-6.9547103239936724E-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185-49FC-B85E-4FD89BCACE9F}"/>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No dispongo de dinero para salir de paseo o pasadía</c:v>
                </c:pt>
                <c:pt idx="1">
                  <c:v>Más de 160.000 por persona</c:v>
                </c:pt>
                <c:pt idx="2">
                  <c:v>Entre $110.000 y $150.000 pesos por persona</c:v>
                </c:pt>
                <c:pt idx="3">
                  <c:v>Entre $60.000 y $100.000 pesos por persona</c:v>
                </c:pt>
                <c:pt idx="4">
                  <c:v>Menos de $50.000</c:v>
                </c:pt>
              </c:strCache>
            </c:strRef>
          </c:cat>
          <c:val>
            <c:numRef>
              <c:f>Hoja1!$B$2:$B$6</c:f>
              <c:numCache>
                <c:formatCode>0%</c:formatCode>
                <c:ptCount val="5"/>
                <c:pt idx="0">
                  <c:v>2.1000000000000001E-2</c:v>
                </c:pt>
                <c:pt idx="1">
                  <c:v>0.20100000000000001</c:v>
                </c:pt>
                <c:pt idx="2">
                  <c:v>0.34399999999999997</c:v>
                </c:pt>
                <c:pt idx="3">
                  <c:v>0.32300000000000001</c:v>
                </c:pt>
                <c:pt idx="4">
                  <c:v>0.112</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3.5714285714285712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C00000"/>
              </a:solidFill>
            </a:ln>
            <a:effectLst/>
          </c:spPr>
          <c:invertIfNegative val="0"/>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4C2-40A5-9E6C-4C4E3A9AFDE6}"/>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No dispongo de dinero para vacaciones</c:v>
                </c:pt>
                <c:pt idx="1">
                  <c:v>Más de $2.000.000</c:v>
                </c:pt>
                <c:pt idx="2">
                  <c:v>Entre $1.000.001 y $2.000.000</c:v>
                </c:pt>
                <c:pt idx="3">
                  <c:v>Entre $600.000 y $1.000.000</c:v>
                </c:pt>
                <c:pt idx="4">
                  <c:v>Entre $300.000 y $500.000</c:v>
                </c:pt>
                <c:pt idx="5">
                  <c:v>Menos de $200.000</c:v>
                </c:pt>
              </c:strCache>
            </c:strRef>
          </c:cat>
          <c:val>
            <c:numRef>
              <c:f>Hoja1!$B$2:$B$7</c:f>
              <c:numCache>
                <c:formatCode>0%</c:formatCode>
                <c:ptCount val="6"/>
                <c:pt idx="0">
                  <c:v>3.4000000000000002E-2</c:v>
                </c:pt>
                <c:pt idx="1">
                  <c:v>8.8999999999999996E-2</c:v>
                </c:pt>
                <c:pt idx="2">
                  <c:v>0.182</c:v>
                </c:pt>
                <c:pt idx="3">
                  <c:v>0.216</c:v>
                </c:pt>
                <c:pt idx="4">
                  <c:v>0.315</c:v>
                </c:pt>
                <c:pt idx="5">
                  <c:v>0.16400000000000001</c:v>
                </c:pt>
              </c:numCache>
            </c:numRef>
          </c:val>
          <c:extLst>
            <c:ext xmlns:c16="http://schemas.microsoft.com/office/drawing/2014/chart" uri="{C3380CC4-5D6E-409C-BE32-E72D297353CC}">
              <c16:uniqueId val="{00000002-94C2-40A5-9E6C-4C4E3A9AFDE6}"/>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C00000"/>
              </a:solidFill>
              <a:ln>
                <a:solidFill>
                  <a:srgbClr val="C0000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1-4E9B-4D7F-98C7-A35672AC468C}"/>
              </c:ext>
            </c:extLst>
          </c:dPt>
          <c:dPt>
            <c:idx val="1"/>
            <c:bubble3D val="0"/>
            <c:spPr>
              <a:solidFill>
                <a:srgbClr val="2674BB"/>
              </a:solidFill>
              <a:ln>
                <a:solidFill>
                  <a:srgbClr val="2674BB"/>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3-4E9B-4D7F-98C7-A35672AC468C}"/>
              </c:ext>
            </c:extLst>
          </c:dPt>
          <c:dPt>
            <c:idx val="2"/>
            <c:bubble3D val="0"/>
            <c:spPr>
              <a:solidFill>
                <a:srgbClr val="DEBDFF"/>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E9B-4D7F-98C7-A35672AC468C}"/>
              </c:ext>
            </c:extLst>
          </c:dPt>
          <c:dPt>
            <c:idx val="3"/>
            <c:bubble3D val="0"/>
            <c:spPr>
              <a:solidFill>
                <a:srgbClr val="EE4639"/>
              </a:solidFill>
              <a:ln>
                <a:solidFill>
                  <a:srgbClr val="EE4639"/>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7-4E9B-4D7F-98C7-A35672AC468C}"/>
              </c:ext>
            </c:extLst>
          </c:dPt>
          <c:dPt>
            <c:idx val="4"/>
            <c:bubble3D val="0"/>
            <c:spPr>
              <a:solidFill>
                <a:srgbClr val="003B75"/>
              </a:solidFill>
              <a:ln>
                <a:solidFill>
                  <a:srgbClr val="003B75"/>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9-4E9B-4D7F-98C7-A35672AC468C}"/>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4E9B-4D7F-98C7-A35672AC468C}"/>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4E9B-4D7F-98C7-A35672AC468C}"/>
                </c:ext>
              </c:extLst>
            </c:dLbl>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4E9B-4D7F-98C7-A35672AC468C}"/>
                </c:ext>
              </c:extLst>
            </c:dLbl>
            <c:dLbl>
              <c:idx val="3"/>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7-4E9B-4D7F-98C7-A35672AC468C}"/>
                </c:ext>
              </c:extLst>
            </c:dLbl>
            <c:dLbl>
              <c:idx val="4"/>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9-4E9B-4D7F-98C7-A35672AC468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No</c:v>
                </c:pt>
                <c:pt idx="1">
                  <c:v>Sí</c:v>
                </c:pt>
              </c:strCache>
            </c:strRef>
          </c:cat>
          <c:val>
            <c:numRef>
              <c:f>Sheet1!$B$2:$B$3</c:f>
              <c:numCache>
                <c:formatCode>0%</c:formatCode>
                <c:ptCount val="2"/>
                <c:pt idx="0">
                  <c:v>0.37</c:v>
                </c:pt>
                <c:pt idx="1">
                  <c:v>0.63</c:v>
                </c:pt>
              </c:numCache>
            </c:numRef>
          </c:val>
          <c:extLst>
            <c:ext xmlns:c16="http://schemas.microsoft.com/office/drawing/2014/chart" uri="{C3380CC4-5D6E-409C-BE32-E72D297353CC}">
              <c16:uniqueId val="{0000000A-4E9B-4D7F-98C7-A35672AC468C}"/>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4002396458995"/>
          <c:y val="4.0038106418248891E-2"/>
          <c:w val="0.525997603541005"/>
          <c:h val="0.9199237871635022"/>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3B75"/>
              </a:solidFill>
              <a:ln>
                <a:solidFill>
                  <a:srgbClr val="003B75"/>
                </a:solidFill>
              </a:ln>
              <a:effectLst/>
            </c:spPr>
            <c:extLst>
              <c:ext xmlns:c16="http://schemas.microsoft.com/office/drawing/2014/chart" uri="{C3380CC4-5D6E-409C-BE32-E72D297353CC}">
                <c16:uniqueId val="{00000001-E9DB-4E00-BEFC-BD7223005E8D}"/>
              </c:ext>
            </c:extLst>
          </c:dPt>
          <c:dPt>
            <c:idx val="1"/>
            <c:invertIfNegative val="0"/>
            <c:bubble3D val="0"/>
            <c:spPr>
              <a:solidFill>
                <a:srgbClr val="C00000"/>
              </a:solidFill>
              <a:ln>
                <a:solidFill>
                  <a:srgbClr val="C00000"/>
                </a:solidFill>
              </a:ln>
              <a:effectLst/>
            </c:spPr>
            <c:extLst>
              <c:ext xmlns:c16="http://schemas.microsoft.com/office/drawing/2014/chart" uri="{C3380CC4-5D6E-409C-BE32-E72D297353CC}">
                <c16:uniqueId val="{00000003-E9DB-4E00-BEFC-BD7223005E8D}"/>
              </c:ext>
            </c:extLst>
          </c:dPt>
          <c:dPt>
            <c:idx val="2"/>
            <c:invertIfNegative val="0"/>
            <c:bubble3D val="0"/>
            <c:spPr>
              <a:solidFill>
                <a:srgbClr val="2674BB"/>
              </a:solidFill>
              <a:ln>
                <a:solidFill>
                  <a:srgbClr val="2674BB"/>
                </a:solidFill>
              </a:ln>
              <a:effectLst/>
            </c:spPr>
            <c:extLst>
              <c:ext xmlns:c16="http://schemas.microsoft.com/office/drawing/2014/chart" uri="{C3380CC4-5D6E-409C-BE32-E72D297353CC}">
                <c16:uniqueId val="{00000005-E9DB-4E00-BEFC-BD7223005E8D}"/>
              </c:ext>
            </c:extLst>
          </c:dPt>
          <c:dPt>
            <c:idx val="3"/>
            <c:invertIfNegative val="0"/>
            <c:bubble3D val="0"/>
            <c:spPr>
              <a:solidFill>
                <a:srgbClr val="FF0000"/>
              </a:solidFill>
              <a:ln>
                <a:solidFill>
                  <a:srgbClr val="FF0000"/>
                </a:solidFill>
              </a:ln>
              <a:effectLst/>
            </c:spPr>
            <c:extLst>
              <c:ext xmlns:c16="http://schemas.microsoft.com/office/drawing/2014/chart" uri="{C3380CC4-5D6E-409C-BE32-E72D297353CC}">
                <c16:uniqueId val="{00000006-E9DB-4E00-BEFC-BD7223005E8D}"/>
              </c:ext>
            </c:extLst>
          </c:dPt>
          <c:dPt>
            <c:idx val="4"/>
            <c:invertIfNegative val="0"/>
            <c:bubble3D val="0"/>
            <c:spPr>
              <a:solidFill>
                <a:schemeClr val="tx2">
                  <a:lumMod val="40000"/>
                  <a:lumOff val="60000"/>
                </a:schemeClr>
              </a:solidFill>
              <a:ln>
                <a:noFill/>
              </a:ln>
              <a:effectLst/>
            </c:spPr>
            <c:extLst>
              <c:ext xmlns:c16="http://schemas.microsoft.com/office/drawing/2014/chart" uri="{C3380CC4-5D6E-409C-BE32-E72D297353CC}">
                <c16:uniqueId val="{00000009-E9DB-4E00-BEFC-BD7223005E8D}"/>
              </c:ext>
            </c:extLst>
          </c:dPt>
          <c:dPt>
            <c:idx val="5"/>
            <c:invertIfNegative val="0"/>
            <c:bubble3D val="0"/>
            <c:spPr>
              <a:solidFill>
                <a:schemeClr val="accent2">
                  <a:lumMod val="60000"/>
                  <a:lumOff val="40000"/>
                </a:schemeClr>
              </a:solidFill>
              <a:ln>
                <a:solidFill>
                  <a:schemeClr val="accent2">
                    <a:lumMod val="60000"/>
                    <a:lumOff val="40000"/>
                  </a:schemeClr>
                </a:solidFill>
              </a:ln>
              <a:effectLst/>
            </c:spPr>
            <c:extLst>
              <c:ext xmlns:c16="http://schemas.microsoft.com/office/drawing/2014/chart" uri="{C3380CC4-5D6E-409C-BE32-E72D297353CC}">
                <c16:uniqueId val="{0000000A-E9DB-4E00-BEFC-BD7223005E8D}"/>
              </c:ext>
            </c:extLst>
          </c:dPt>
          <c:dLbls>
            <c:dLbl>
              <c:idx val="0"/>
              <c:layout>
                <c:manualLayout>
                  <c:x val="0.19464843464362941"/>
                  <c:y val="1.1464024743951007E-6"/>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9DB-4E00-BEFC-BD7223005E8D}"/>
                </c:ext>
              </c:extLst>
            </c:dLbl>
            <c:dLbl>
              <c:idx val="1"/>
              <c:layout>
                <c:manualLayout>
                  <c:x val="0.10996080080226472"/>
                  <c:y val="1.4560457827292175E-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9DB-4E00-BEFC-BD7223005E8D}"/>
                </c:ext>
              </c:extLst>
            </c:dLbl>
            <c:dLbl>
              <c:idx val="2"/>
              <c:layout>
                <c:manualLayout>
                  <c:x val="8.8825617106623914E-2"/>
                  <c:y val="2.8660061859877516E-7"/>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9DB-4E00-BEFC-BD7223005E8D}"/>
                </c:ext>
              </c:extLst>
            </c:dLbl>
            <c:dLbl>
              <c:idx val="3"/>
              <c:layout>
                <c:manualLayout>
                  <c:x val="9.3122251355388652E-2"/>
                  <c:y val="-3.6383948531114509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9DB-4E00-BEFC-BD7223005E8D}"/>
                </c:ext>
              </c:extLst>
            </c:dLbl>
            <c:dLbl>
              <c:idx val="4"/>
              <c:layout>
                <c:manualLayout>
                  <c:x val="7.4624721871115254E-2"/>
                  <c:y val="-3.6395412555858459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9DB-4E00-BEFC-BD7223005E8D}"/>
                </c:ext>
              </c:extLst>
            </c:dLbl>
            <c:dLbl>
              <c:idx val="5"/>
              <c:layout>
                <c:manualLayout>
                  <c:x val="5.3895632462472184E-2"/>
                  <c:y val="-3.6395412555857128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9DB-4E00-BEFC-BD7223005E8D}"/>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Sheet1!$A$2:$A$7</c:f>
              <c:strCache>
                <c:ptCount val="6"/>
                <c:pt idx="0">
                  <c:v>Falta de ingresos suficientes</c:v>
                </c:pt>
                <c:pt idx="1">
                  <c:v>Falta de hábito de ahorro</c:v>
                </c:pt>
                <c:pt idx="2">
                  <c:v>Prioridades financieras diferentes</c:v>
                </c:pt>
                <c:pt idx="3">
                  <c:v>Gastos imprevistos</c:v>
                </c:pt>
                <c:pt idx="4">
                  <c:v>Entre los diferentes gastos, No nos queda para ahorro de turismo</c:v>
                </c:pt>
                <c:pt idx="5">
                  <c:v>Otro</c:v>
                </c:pt>
              </c:strCache>
            </c:strRef>
          </c:cat>
          <c:val>
            <c:numRef>
              <c:f>Sheet1!$B$2:$B$7</c:f>
              <c:numCache>
                <c:formatCode>0%</c:formatCode>
                <c:ptCount val="6"/>
                <c:pt idx="0">
                  <c:v>0.47199999999999998</c:v>
                </c:pt>
                <c:pt idx="1">
                  <c:v>0.183</c:v>
                </c:pt>
                <c:pt idx="2">
                  <c:v>0.14799999999999999</c:v>
                </c:pt>
                <c:pt idx="3">
                  <c:v>9.9000000000000005E-2</c:v>
                </c:pt>
                <c:pt idx="4">
                  <c:v>7.6999999999999999E-2</c:v>
                </c:pt>
                <c:pt idx="5">
                  <c:v>2.1000000000000001E-2</c:v>
                </c:pt>
              </c:numCache>
            </c:numRef>
          </c:val>
          <c:extLst>
            <c:ext xmlns:c16="http://schemas.microsoft.com/office/drawing/2014/chart" uri="{C3380CC4-5D6E-409C-BE32-E72D297353CC}">
              <c16:uniqueId val="{00000007-E9DB-4E00-BEFC-BD7223005E8D}"/>
            </c:ext>
          </c:extLst>
        </c:ser>
        <c:ser>
          <c:idx val="1"/>
          <c:order val="1"/>
          <c:tx>
            <c:strRef>
              <c:f>Sheet1!$C$1</c:f>
              <c:strCache>
                <c:ptCount val="1"/>
                <c:pt idx="0">
                  <c:v>Series 2</c:v>
                </c:pt>
              </c:strCache>
            </c:strRef>
          </c:tx>
          <c:spPr>
            <a:solidFill>
              <a:schemeClr val="tx1">
                <a:lumMod val="20000"/>
                <a:lumOff val="80000"/>
                <a:alpha val="60000"/>
              </a:schemeClr>
            </a:solidFill>
            <a:ln>
              <a:noFill/>
            </a:ln>
            <a:effectLst/>
          </c:spPr>
          <c:invertIfNegative val="0"/>
          <c:cat>
            <c:strRef>
              <c:f>Sheet1!$A$2:$A$7</c:f>
              <c:strCache>
                <c:ptCount val="6"/>
                <c:pt idx="0">
                  <c:v>Falta de ingresos suficientes</c:v>
                </c:pt>
                <c:pt idx="1">
                  <c:v>Falta de hábito de ahorro</c:v>
                </c:pt>
                <c:pt idx="2">
                  <c:v>Prioridades financieras diferentes</c:v>
                </c:pt>
                <c:pt idx="3">
                  <c:v>Gastos imprevistos</c:v>
                </c:pt>
                <c:pt idx="4">
                  <c:v>Entre los diferentes gastos, No nos queda para ahorro de turismo</c:v>
                </c:pt>
                <c:pt idx="5">
                  <c:v>Otro</c:v>
                </c:pt>
              </c:strCache>
            </c:strRef>
          </c:cat>
          <c:val>
            <c:numRef>
              <c:f>Sheet1!$C$2:$C$7</c:f>
              <c:numCache>
                <c:formatCode>General</c:formatCode>
                <c:ptCount val="6"/>
                <c:pt idx="0">
                  <c:v>0.52800000000000002</c:v>
                </c:pt>
                <c:pt idx="1">
                  <c:v>0.81699999999999995</c:v>
                </c:pt>
                <c:pt idx="2">
                  <c:v>0.85199999999999998</c:v>
                </c:pt>
                <c:pt idx="3">
                  <c:v>0.90100000000000002</c:v>
                </c:pt>
                <c:pt idx="4">
                  <c:v>0.92300000000000004</c:v>
                </c:pt>
                <c:pt idx="5">
                  <c:v>0.97899999999999998</c:v>
                </c:pt>
              </c:numCache>
            </c:numRef>
          </c:val>
          <c:extLst>
            <c:ext xmlns:c16="http://schemas.microsoft.com/office/drawing/2014/chart" uri="{C3380CC4-5D6E-409C-BE32-E72D297353CC}">
              <c16:uniqueId val="{00000008-E9DB-4E00-BEFC-BD7223005E8D}"/>
            </c:ext>
          </c:extLst>
        </c:ser>
        <c:dLbls>
          <c:showLegendKey val="0"/>
          <c:showVal val="0"/>
          <c:showCatName val="0"/>
          <c:showSerName val="0"/>
          <c:showPercent val="0"/>
          <c:showBubbleSize val="0"/>
        </c:dLbls>
        <c:gapWidth val="50"/>
        <c:overlap val="100"/>
        <c:axId val="567300152"/>
        <c:axId val="567299824"/>
      </c:barChart>
      <c:catAx>
        <c:axId val="567300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crossAx val="567299824"/>
        <c:crosses val="autoZero"/>
        <c:auto val="1"/>
        <c:lblAlgn val="ctr"/>
        <c:lblOffset val="100"/>
        <c:noMultiLvlLbl val="0"/>
      </c:catAx>
      <c:valAx>
        <c:axId val="567299824"/>
        <c:scaling>
          <c:orientation val="minMax"/>
        </c:scaling>
        <c:delete val="1"/>
        <c:axPos val="t"/>
        <c:numFmt formatCode="0%" sourceLinked="1"/>
        <c:majorTickMark val="none"/>
        <c:minorTickMark val="none"/>
        <c:tickLblPos val="nextTo"/>
        <c:crossAx val="567300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002060"/>
              </a:solidFill>
              <a:ln>
                <a:solidFill>
                  <a:srgbClr val="00206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1-4E9B-4D7F-98C7-A35672AC468C}"/>
              </c:ext>
            </c:extLst>
          </c:dPt>
          <c:dPt>
            <c:idx val="1"/>
            <c:bubble3D val="0"/>
            <c:spPr>
              <a:solidFill>
                <a:srgbClr val="FF0000"/>
              </a:solidFill>
              <a:ln>
                <a:solidFill>
                  <a:srgbClr val="FF000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3-4E9B-4D7F-98C7-A35672AC468C}"/>
              </c:ext>
            </c:extLst>
          </c:dPt>
          <c:dPt>
            <c:idx val="2"/>
            <c:bubble3D val="0"/>
            <c:spPr>
              <a:solidFill>
                <a:srgbClr val="DEBDFF"/>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E9B-4D7F-98C7-A35672AC468C}"/>
              </c:ext>
            </c:extLst>
          </c:dPt>
          <c:dPt>
            <c:idx val="3"/>
            <c:bubble3D val="0"/>
            <c:spPr>
              <a:solidFill>
                <a:srgbClr val="EE4639"/>
              </a:solidFill>
              <a:ln>
                <a:solidFill>
                  <a:srgbClr val="EE4639"/>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7-4E9B-4D7F-98C7-A35672AC468C}"/>
              </c:ext>
            </c:extLst>
          </c:dPt>
          <c:dPt>
            <c:idx val="4"/>
            <c:bubble3D val="0"/>
            <c:spPr>
              <a:solidFill>
                <a:srgbClr val="003B75"/>
              </a:solidFill>
              <a:ln>
                <a:solidFill>
                  <a:srgbClr val="003B75"/>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9-4E9B-4D7F-98C7-A35672AC468C}"/>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4E9B-4D7F-98C7-A35672AC468C}"/>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4E9B-4D7F-98C7-A35672AC468C}"/>
                </c:ext>
              </c:extLst>
            </c:dLbl>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4E9B-4D7F-98C7-A35672AC468C}"/>
                </c:ext>
              </c:extLst>
            </c:dLbl>
            <c:dLbl>
              <c:idx val="3"/>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7-4E9B-4D7F-98C7-A35672AC468C}"/>
                </c:ext>
              </c:extLst>
            </c:dLbl>
            <c:dLbl>
              <c:idx val="4"/>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9-4E9B-4D7F-98C7-A35672AC468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Sí</c:v>
                </c:pt>
                <c:pt idx="1">
                  <c:v>No</c:v>
                </c:pt>
              </c:strCache>
            </c:strRef>
          </c:cat>
          <c:val>
            <c:numRef>
              <c:f>Sheet1!$B$2:$B$3</c:f>
              <c:numCache>
                <c:formatCode>0%</c:formatCode>
                <c:ptCount val="2"/>
                <c:pt idx="0">
                  <c:v>0.63</c:v>
                </c:pt>
                <c:pt idx="1">
                  <c:v>0.37</c:v>
                </c:pt>
              </c:numCache>
            </c:numRef>
          </c:val>
          <c:extLst>
            <c:ext xmlns:c16="http://schemas.microsoft.com/office/drawing/2014/chart" uri="{C3380CC4-5D6E-409C-BE32-E72D297353CC}">
              <c16:uniqueId val="{0000000A-4E9B-4D7F-98C7-A35672AC468C}"/>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3.5714285714285712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C00000"/>
              </a:solidFill>
            </a:ln>
            <a:effectLst/>
          </c:spPr>
          <c:invertIfNegative val="0"/>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EA-4B58-812E-4FBC9F74F21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Menos de $50.000</c:v>
                </c:pt>
                <c:pt idx="1">
                  <c:v>Entre $50.000 y $100.000</c:v>
                </c:pt>
                <c:pt idx="2">
                  <c:v>Entre $100.001 y $200.000</c:v>
                </c:pt>
                <c:pt idx="3">
                  <c:v>Entre $200.001 y $500.000</c:v>
                </c:pt>
                <c:pt idx="4">
                  <c:v>Más de $500.000</c:v>
                </c:pt>
                <c:pt idx="5">
                  <c:v>No destino dinero regularmente</c:v>
                </c:pt>
              </c:strCache>
            </c:strRef>
          </c:cat>
          <c:val>
            <c:numRef>
              <c:f>Hoja1!$B$2:$B$7</c:f>
              <c:numCache>
                <c:formatCode>0%</c:formatCode>
                <c:ptCount val="6"/>
                <c:pt idx="0">
                  <c:v>9.9000000000000005E-2</c:v>
                </c:pt>
                <c:pt idx="1">
                  <c:v>0.36</c:v>
                </c:pt>
                <c:pt idx="2">
                  <c:v>0.215</c:v>
                </c:pt>
                <c:pt idx="3">
                  <c:v>0.223</c:v>
                </c:pt>
                <c:pt idx="4">
                  <c:v>9.0999999999999998E-2</c:v>
                </c:pt>
                <c:pt idx="5">
                  <c:v>1.2E-2</c:v>
                </c:pt>
              </c:numCache>
            </c:numRef>
          </c:val>
          <c:extLst>
            <c:ext xmlns:c16="http://schemas.microsoft.com/office/drawing/2014/chart" uri="{C3380CC4-5D6E-409C-BE32-E72D297353CC}">
              <c16:uniqueId val="{00000001-FEEA-4B58-812E-4FBC9F74F21F}"/>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565871984700005"/>
          <c:y val="3.6176300357294376E-2"/>
          <c:w val="0.53682176251786307"/>
          <c:h val="0.95025758700872021"/>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A31115"/>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FA6-4DE3-8E0D-ACBB0A61434F}"/>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FA6-4DE3-8E0D-ACBB0A61434F}"/>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6FA6-4DE3-8E0D-ACBB0A61434F}"/>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FA6-4DE3-8E0D-ACBB0A61434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FA6-4DE3-8E0D-ACBB0A61434F}"/>
                </c:ext>
              </c:extLst>
            </c:dLbl>
            <c:dLbl>
              <c:idx val="5"/>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FA6-4DE3-8E0D-ACBB0A61434F}"/>
                </c:ext>
              </c:extLst>
            </c:dLbl>
            <c:dLbl>
              <c:idx val="6"/>
              <c:layout>
                <c:manualLayout>
                  <c:x val="-3.4429330681160363E-3"/>
                  <c:y val="-7.6923076923077396E-3"/>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A6-4DE3-8E0D-ACBB0A61434F}"/>
                </c:ext>
              </c:extLst>
            </c:dLbl>
            <c:dLbl>
              <c:idx val="7"/>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6FA6-4DE3-8E0D-ACBB0A61434F}"/>
                </c:ext>
              </c:extLst>
            </c:dLbl>
            <c:dLbl>
              <c:idx val="8"/>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CD29-4EB2-BC70-7989F528E9EC}"/>
                </c:ext>
              </c:extLst>
            </c:dLbl>
            <c:dLbl>
              <c:idx val="9"/>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6FA6-4DE3-8E0D-ACBB0A61434F}"/>
                </c:ext>
              </c:extLst>
            </c:dLbl>
            <c:dLbl>
              <c:idx val="1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6FA6-4DE3-8E0D-ACBB0A61434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0"/>
                <c:pt idx="0">
                  <c:v>Busco opciones por internet</c:v>
                </c:pt>
                <c:pt idx="1">
                  <c:v>Sigo recomendaciones de amigos o familiares</c:v>
                </c:pt>
                <c:pt idx="2">
                  <c:v>Recurriendo a redes sociales (Facebook, Instagram,</c:v>
                </c:pt>
                <c:pt idx="3">
                  <c:v>Consultando páginas web de viajes (TripAdvisor, Bo</c:v>
                </c:pt>
                <c:pt idx="4">
                  <c:v> Consulto aplicaciones móviles de viajes</c:v>
                </c:pt>
                <c:pt idx="5">
                  <c:v> Veo la publicidad en diferentes medios de comunic</c:v>
                </c:pt>
                <c:pt idx="6">
                  <c:v>Utilizo los servicios de una agencia de viajes</c:v>
                </c:pt>
                <c:pt idx="7">
                  <c:v>Busco blogs de viajes</c:v>
                </c:pt>
                <c:pt idx="8">
                  <c:v>Utilizando los servicios de la caja de compensació</c:v>
                </c:pt>
                <c:pt idx="9">
                  <c:v>Consultando revistas y guías de viajes</c:v>
                </c:pt>
              </c:strCache>
            </c:strRef>
          </c:cat>
          <c:val>
            <c:numRef>
              <c:f>Hoja1!$B$2:$B$12</c:f>
              <c:numCache>
                <c:formatCode>0%</c:formatCode>
                <c:ptCount val="11"/>
                <c:pt idx="0">
                  <c:v>0.70299999999999996</c:v>
                </c:pt>
                <c:pt idx="1">
                  <c:v>0.40899999999999997</c:v>
                </c:pt>
                <c:pt idx="2">
                  <c:v>0.26600000000000001</c:v>
                </c:pt>
                <c:pt idx="3">
                  <c:v>0.214</c:v>
                </c:pt>
                <c:pt idx="4">
                  <c:v>0.21099999999999999</c:v>
                </c:pt>
                <c:pt idx="5">
                  <c:v>0.18</c:v>
                </c:pt>
                <c:pt idx="6">
                  <c:v>0.17199999999999999</c:v>
                </c:pt>
                <c:pt idx="7">
                  <c:v>0.16700000000000001</c:v>
                </c:pt>
                <c:pt idx="8">
                  <c:v>0.156</c:v>
                </c:pt>
                <c:pt idx="9">
                  <c:v>0.107</c:v>
                </c:pt>
              </c:numCache>
            </c:numRef>
          </c:val>
          <c:extLst>
            <c:ext xmlns:c16="http://schemas.microsoft.com/office/drawing/2014/chart" uri="{C3380CC4-5D6E-409C-BE32-E72D297353CC}">
              <c16:uniqueId val="{00000005-6FA6-4DE3-8E0D-ACBB0A61434F}"/>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565871984700005"/>
          <c:y val="3.6176300357294376E-2"/>
          <c:w val="0.53682176251786307"/>
          <c:h val="0.95025758700872021"/>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A31115"/>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B51B-4893-9295-FAAF0D9C5FF2}"/>
                </c:ext>
              </c:extLst>
            </c:dLbl>
            <c:dLbl>
              <c:idx val="6"/>
              <c:layout>
                <c:manualLayout>
                  <c:x val="-3.4429330681160363E-3"/>
                  <c:y val="-7.692307692307739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51B-4893-9295-FAAF0D9C5FF2}"/>
                </c:ext>
              </c:extLst>
            </c:dLbl>
            <c:dLbl>
              <c:idx val="8"/>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B51B-4893-9295-FAAF0D9C5FF2}"/>
                </c:ext>
              </c:extLst>
            </c:dLbl>
            <c:dLbl>
              <c:idx val="1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B51B-4893-9295-FAAF0D9C5FF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Precio</c:v>
                </c:pt>
                <c:pt idx="1">
                  <c:v>Ubicación</c:v>
                </c:pt>
                <c:pt idx="2">
                  <c:v>Calidad de las instalaciones</c:v>
                </c:pt>
                <c:pt idx="3">
                  <c:v>Ambiente familiar</c:v>
                </c:pt>
                <c:pt idx="4">
                  <c:v>Actividades disponibles</c:v>
                </c:pt>
                <c:pt idx="5">
                  <c:v>Facilidad de acceso y transporte</c:v>
                </c:pt>
                <c:pt idx="6">
                  <c:v>Cultura y tradiciones</c:v>
                </c:pt>
                <c:pt idx="7">
                  <c:v>Seguridad</c:v>
                </c:pt>
                <c:pt idx="8">
                  <c:v>Servicios adicionales (restaurantes, tiendas, etc.</c:v>
                </c:pt>
                <c:pt idx="9">
                  <c:v>Variedad de actividades ofrecidas</c:v>
                </c:pt>
                <c:pt idx="10">
                  <c:v>Opiniones y reseñas de otros viajeros</c:v>
                </c:pt>
              </c:strCache>
            </c:strRef>
          </c:cat>
          <c:val>
            <c:numRef>
              <c:f>Hoja1!$B$2:$B$12</c:f>
              <c:numCache>
                <c:formatCode>0%</c:formatCode>
                <c:ptCount val="11"/>
                <c:pt idx="0">
                  <c:v>0.68</c:v>
                </c:pt>
                <c:pt idx="1">
                  <c:v>0.57299999999999995</c:v>
                </c:pt>
                <c:pt idx="2">
                  <c:v>0.36499999999999999</c:v>
                </c:pt>
                <c:pt idx="3">
                  <c:v>0.32300000000000001</c:v>
                </c:pt>
                <c:pt idx="4">
                  <c:v>0.318</c:v>
                </c:pt>
                <c:pt idx="5">
                  <c:v>0.318</c:v>
                </c:pt>
                <c:pt idx="6">
                  <c:v>0.307</c:v>
                </c:pt>
                <c:pt idx="7">
                  <c:v>0.30499999999999999</c:v>
                </c:pt>
                <c:pt idx="8">
                  <c:v>0.28899999999999998</c:v>
                </c:pt>
                <c:pt idx="9">
                  <c:v>0.24199999999999999</c:v>
                </c:pt>
                <c:pt idx="10">
                  <c:v>0.216</c:v>
                </c:pt>
              </c:numCache>
            </c:numRef>
          </c:val>
          <c:extLst>
            <c:ext xmlns:c16="http://schemas.microsoft.com/office/drawing/2014/chart" uri="{C3380CC4-5D6E-409C-BE32-E72D297353CC}">
              <c16:uniqueId val="{0000000A-B51B-4893-9295-FAAF0D9C5FF2}"/>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Total</c:v>
                </c:pt>
              </c:strCache>
            </c:strRef>
          </c:tx>
          <c:spPr>
            <a:solidFill>
              <a:srgbClr val="A31115"/>
            </a:solidFill>
            <a:ln>
              <a:solidFill>
                <a:srgbClr val="A31115"/>
              </a:solid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1185-49FC-B85E-4FD89BCACE9F}"/>
                </c:ext>
              </c:extLst>
            </c:dLbl>
            <c:dLbl>
              <c:idx val="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1185-49FC-B85E-4FD89BCACE9F}"/>
                </c:ext>
              </c:extLst>
            </c:dLbl>
            <c:dLbl>
              <c:idx val="3"/>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Varias veces al mes</c:v>
                </c:pt>
                <c:pt idx="1">
                  <c:v>Una vez al mes</c:v>
                </c:pt>
                <c:pt idx="2">
                  <c:v>Cada dos o tres meses</c:v>
                </c:pt>
                <c:pt idx="3">
                  <c:v>Una vez al año</c:v>
                </c:pt>
                <c:pt idx="4">
                  <c:v>Más de una vez al año</c:v>
                </c:pt>
              </c:strCache>
            </c:strRef>
          </c:cat>
          <c:val>
            <c:numRef>
              <c:f>Hoja1!$B$2:$B$6</c:f>
              <c:numCache>
                <c:formatCode>0%</c:formatCode>
                <c:ptCount val="5"/>
                <c:pt idx="0">
                  <c:v>0.11</c:v>
                </c:pt>
                <c:pt idx="1">
                  <c:v>0.15</c:v>
                </c:pt>
                <c:pt idx="2">
                  <c:v>0.19</c:v>
                </c:pt>
                <c:pt idx="3">
                  <c:v>0.41</c:v>
                </c:pt>
                <c:pt idx="4">
                  <c:v>0.15</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overlap val="-27"/>
        <c:axId val="127769936"/>
        <c:axId val="127775760"/>
      </c:barChart>
      <c:catAx>
        <c:axId val="12776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736510700585505"/>
          <c:y val="9.9096277738010025E-2"/>
          <c:w val="0.68320941853422168"/>
          <c:h val="0.85610295872106901"/>
        </c:manualLayout>
      </c:layout>
      <c:barChart>
        <c:barDir val="bar"/>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62ED-487C-B949-B1ACF2C64B94}"/>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3-62ED-487C-B949-B1ACF2C64B94}"/>
              </c:ext>
            </c:extLst>
          </c:dPt>
          <c:dPt>
            <c:idx val="5"/>
            <c:invertIfNegative val="0"/>
            <c:bubble3D val="0"/>
            <c:spPr>
              <a:solidFill>
                <a:srgbClr val="282C6A"/>
              </a:solidFill>
              <a:ln>
                <a:noFill/>
              </a:ln>
              <a:effectLst/>
              <a:scene3d>
                <a:camera prst="orthographicFront"/>
                <a:lightRig rig="threePt" dir="t"/>
              </a:scene3d>
              <a:sp3d>
                <a:bevelT/>
              </a:sp3d>
            </c:spPr>
            <c:extLst>
              <c:ext xmlns:c16="http://schemas.microsoft.com/office/drawing/2014/chart" uri="{C3380CC4-5D6E-409C-BE32-E72D297353CC}">
                <c16:uniqueId val="{00000004-CC19-40DB-876F-6E1BDF9C0FD4}"/>
              </c:ext>
            </c:extLst>
          </c:dPt>
          <c:dPt>
            <c:idx val="7"/>
            <c:invertIfNegative val="0"/>
            <c:bubble3D val="0"/>
            <c:spPr>
              <a:solidFill>
                <a:srgbClr val="282C6A"/>
              </a:solidFill>
              <a:ln>
                <a:noFill/>
              </a:ln>
              <a:effectLst/>
              <a:scene3d>
                <a:camera prst="orthographicFront"/>
                <a:lightRig rig="threePt" dir="t"/>
              </a:scene3d>
              <a:sp3d>
                <a:bevelT/>
              </a:sp3d>
            </c:spPr>
            <c:extLst>
              <c:ext xmlns:c16="http://schemas.microsoft.com/office/drawing/2014/chart" uri="{C3380CC4-5D6E-409C-BE32-E72D297353CC}">
                <c16:uniqueId val="{00000005-CC19-40DB-876F-6E1BDF9C0FD4}"/>
              </c:ext>
            </c:extLst>
          </c:dPt>
          <c:dPt>
            <c:idx val="9"/>
            <c:invertIfNegative val="0"/>
            <c:bubble3D val="0"/>
            <c:spPr>
              <a:solidFill>
                <a:srgbClr val="282C6A"/>
              </a:solidFill>
              <a:ln>
                <a:noFill/>
              </a:ln>
              <a:effectLst/>
              <a:scene3d>
                <a:camera prst="orthographicFront"/>
                <a:lightRig rig="threePt" dir="t"/>
              </a:scene3d>
              <a:sp3d>
                <a:bevelT/>
              </a:sp3d>
            </c:spPr>
            <c:extLst>
              <c:ext xmlns:c16="http://schemas.microsoft.com/office/drawing/2014/chart" uri="{C3380CC4-5D6E-409C-BE32-E72D297353CC}">
                <c16:uniqueId val="{00000006-CC19-40DB-876F-6E1BDF9C0FD4}"/>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2ED-487C-B949-B1ACF2C64B94}"/>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2ED-487C-B949-B1ACF2C64B9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Felicidad</c:v>
                </c:pt>
                <c:pt idx="1">
                  <c:v>Tranqulidad</c:v>
                </c:pt>
                <c:pt idx="2">
                  <c:v>Alegria</c:v>
                </c:pt>
                <c:pt idx="3">
                  <c:v>Conocer lugares nuevos/Nuevas culturas</c:v>
                </c:pt>
                <c:pt idx="4">
                  <c:v>Aventura</c:v>
                </c:pt>
                <c:pt idx="5">
                  <c:v>Relajarse</c:v>
                </c:pt>
                <c:pt idx="6">
                  <c:v>Actividades fisicas</c:v>
                </c:pt>
                <c:pt idx="7">
                  <c:v>Diversión</c:v>
                </c:pt>
                <c:pt idx="8">
                  <c:v>Emoción/entuciasmo</c:v>
                </c:pt>
                <c:pt idx="9">
                  <c:v>Adrenalina/emociones extremas</c:v>
                </c:pt>
                <c:pt idx="10">
                  <c:v>Gastronomia</c:v>
                </c:pt>
              </c:strCache>
            </c:strRef>
          </c:cat>
          <c:val>
            <c:numRef>
              <c:f>Hoja1!$B$2:$B$12</c:f>
              <c:numCache>
                <c:formatCode>0%</c:formatCode>
                <c:ptCount val="11"/>
                <c:pt idx="0">
                  <c:v>0.19</c:v>
                </c:pt>
                <c:pt idx="1">
                  <c:v>0.156</c:v>
                </c:pt>
                <c:pt idx="2">
                  <c:v>0.14799999999999999</c:v>
                </c:pt>
                <c:pt idx="3">
                  <c:v>9.4E-2</c:v>
                </c:pt>
                <c:pt idx="4">
                  <c:v>6.3E-2</c:v>
                </c:pt>
                <c:pt idx="5">
                  <c:v>0.06</c:v>
                </c:pt>
                <c:pt idx="6">
                  <c:v>0.06</c:v>
                </c:pt>
                <c:pt idx="7">
                  <c:v>4.9000000000000002E-2</c:v>
                </c:pt>
                <c:pt idx="8">
                  <c:v>4.9000000000000002E-2</c:v>
                </c:pt>
                <c:pt idx="9">
                  <c:v>4.9000000000000002E-2</c:v>
                </c:pt>
                <c:pt idx="10">
                  <c:v>4.3999999999999997E-2</c:v>
                </c:pt>
              </c:numCache>
            </c:numRef>
          </c:val>
          <c:extLst>
            <c:ext xmlns:c16="http://schemas.microsoft.com/office/drawing/2014/chart" uri="{C3380CC4-5D6E-409C-BE32-E72D297353CC}">
              <c16:uniqueId val="{00000005-62ED-487C-B949-B1ACF2C64B94}"/>
            </c:ext>
          </c:extLst>
        </c:ser>
        <c:dLbls>
          <c:showLegendKey val="0"/>
          <c:showVal val="0"/>
          <c:showCatName val="0"/>
          <c:showSerName val="0"/>
          <c:showPercent val="0"/>
          <c:showBubbleSize val="0"/>
        </c:dLbls>
        <c:gapWidth val="10"/>
        <c:overlap val="32"/>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590216682718102"/>
          <c:y val="3.6176300357294376E-2"/>
          <c:w val="0.6596923620452334"/>
          <c:h val="0.95025758700872021"/>
        </c:manualLayout>
      </c:layout>
      <c:barChart>
        <c:barDir val="bar"/>
        <c:grouping val="clustered"/>
        <c:varyColors val="0"/>
        <c:ser>
          <c:idx val="0"/>
          <c:order val="0"/>
          <c:tx>
            <c:strRef>
              <c:f>Hoja1!$B$1</c:f>
              <c:strCache>
                <c:ptCount val="1"/>
                <c:pt idx="0">
                  <c:v>Total</c:v>
                </c:pt>
              </c:strCache>
            </c:strRef>
          </c:tx>
          <c:spPr>
            <a:solidFill>
              <a:srgbClr val="003B75"/>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FA6-4DE3-8E0D-ACBB0A61434F}"/>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FA6-4DE3-8E0D-ACBB0A61434F}"/>
                </c:ext>
              </c:extLst>
            </c:dLbl>
            <c:dLbl>
              <c:idx val="2"/>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6FA6-4DE3-8E0D-ACBB0A61434F}"/>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FA6-4DE3-8E0D-ACBB0A61434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FA6-4DE3-8E0D-ACBB0A61434F}"/>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FA6-4DE3-8E0D-ACBB0A61434F}"/>
                </c:ext>
              </c:extLst>
            </c:dLbl>
            <c:dLbl>
              <c:idx val="6"/>
              <c:layout>
                <c:manualLayout>
                  <c:x val="-3.4429330681160363E-3"/>
                  <c:y val="-7.692307692307739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A6-4DE3-8E0D-ACBB0A61434F}"/>
                </c:ext>
              </c:extLst>
            </c:dLbl>
            <c:dLbl>
              <c:idx val="8"/>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A3AA-4B3D-A50B-90B87090D767}"/>
                </c:ext>
              </c:extLst>
            </c:dLbl>
            <c:dLbl>
              <c:idx val="9"/>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6FA6-4DE3-8E0D-ACBB0A61434F}"/>
                </c:ext>
              </c:extLst>
            </c:dLbl>
            <c:dLbl>
              <c:idx val="1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6FA6-4DE3-8E0D-ACBB0A61434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Deportes (extremos, en tendencia)</c:v>
                </c:pt>
                <c:pt idx="1">
                  <c:v>Juegos y actividades para niños</c:v>
                </c:pt>
                <c:pt idx="2">
                  <c:v>Eventos y espectáculos</c:v>
                </c:pt>
                <c:pt idx="3">
                  <c:v>Actividades al aire libre</c:v>
                </c:pt>
                <c:pt idx="4">
                  <c:v>Picnic y áreas de descanso</c:v>
                </c:pt>
                <c:pt idx="5">
                  <c:v>Aprendizaje de la cultura y tradición</c:v>
                </c:pt>
                <c:pt idx="6">
                  <c:v>Senderismo y caminatas</c:v>
                </c:pt>
                <c:pt idx="7">
                  <c:v>Actividades acuáticas</c:v>
                </c:pt>
                <c:pt idx="8">
                  <c:v>Experiencias gastronómicas</c:v>
                </c:pt>
                <c:pt idx="9">
                  <c:v>Relajación</c:v>
                </c:pt>
              </c:strCache>
            </c:strRef>
          </c:cat>
          <c:val>
            <c:numRef>
              <c:f>Hoja1!$B$2:$B$11</c:f>
              <c:numCache>
                <c:formatCode>0%</c:formatCode>
                <c:ptCount val="10"/>
                <c:pt idx="0">
                  <c:v>0.214</c:v>
                </c:pt>
                <c:pt idx="1">
                  <c:v>0.253</c:v>
                </c:pt>
                <c:pt idx="2">
                  <c:v>0.28899999999999998</c:v>
                </c:pt>
                <c:pt idx="3">
                  <c:v>0.31</c:v>
                </c:pt>
                <c:pt idx="4">
                  <c:v>0.33100000000000002</c:v>
                </c:pt>
                <c:pt idx="5">
                  <c:v>0.40899999999999997</c:v>
                </c:pt>
                <c:pt idx="6">
                  <c:v>0.45300000000000001</c:v>
                </c:pt>
                <c:pt idx="7">
                  <c:v>0.48199999999999998</c:v>
                </c:pt>
                <c:pt idx="8">
                  <c:v>0.5</c:v>
                </c:pt>
                <c:pt idx="9">
                  <c:v>0.58299999999999996</c:v>
                </c:pt>
              </c:numCache>
            </c:numRef>
          </c:val>
          <c:extLst>
            <c:ext xmlns:c16="http://schemas.microsoft.com/office/drawing/2014/chart" uri="{C3380CC4-5D6E-409C-BE32-E72D297353CC}">
              <c16:uniqueId val="{00000005-6FA6-4DE3-8E0D-ACBB0A61434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745765689337552"/>
          <c:y val="3.6176300357294376E-2"/>
          <c:w val="0.56331843534569825"/>
          <c:h val="0.95025758700872021"/>
        </c:manualLayout>
      </c:layout>
      <c:barChart>
        <c:barDir val="bar"/>
        <c:grouping val="clustered"/>
        <c:varyColors val="0"/>
        <c:ser>
          <c:idx val="0"/>
          <c:order val="0"/>
          <c:tx>
            <c:strRef>
              <c:f>Hoja1!$B$1</c:f>
              <c:strCache>
                <c:ptCount val="1"/>
                <c:pt idx="0">
                  <c:v>Total</c:v>
                </c:pt>
              </c:strCache>
            </c:strRef>
          </c:tx>
          <c:spPr>
            <a:solidFill>
              <a:srgbClr val="FF000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FA6-4DE3-8E0D-ACBB0A61434F}"/>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FA6-4DE3-8E0D-ACBB0A61434F}"/>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6FA6-4DE3-8E0D-ACBB0A61434F}"/>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FA6-4DE3-8E0D-ACBB0A61434F}"/>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FA6-4DE3-8E0D-ACBB0A61434F}"/>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FA6-4DE3-8E0D-ACBB0A61434F}"/>
                </c:ext>
              </c:extLst>
            </c:dLbl>
            <c:dLbl>
              <c:idx val="6"/>
              <c:layout>
                <c:manualLayout>
                  <c:x val="-3.4429330681160363E-3"/>
                  <c:y val="-7.6923076923077396E-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A6-4DE3-8E0D-ACBB0A61434F}"/>
                </c:ext>
              </c:extLst>
            </c:dLbl>
            <c:dLbl>
              <c:idx val="7"/>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6FA6-4DE3-8E0D-ACBB0A61434F}"/>
                </c:ext>
              </c:extLst>
            </c:dLbl>
            <c:dLbl>
              <c:idx val="11"/>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53A0-42D7-B625-497B522C967B}"/>
                </c:ext>
              </c:extLst>
            </c:dLbl>
            <c:dLbl>
              <c:idx val="1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53A0-42D7-B625-497B522C967B}"/>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Hoja1!$A$2:$A$14</c:f>
              <c:strCache>
                <c:ptCount val="13"/>
                <c:pt idx="0">
                  <c:v>Acompañamiento guiado</c:v>
                </c:pt>
                <c:pt idx="1">
                  <c:v>Experiencia de usuario positiva</c:v>
                </c:pt>
                <c:pt idx="2">
                  <c:v>Ubicación conveniente</c:v>
                </c:pt>
                <c:pt idx="3">
                  <c:v>Variedad de actividades ofrecidas</c:v>
                </c:pt>
                <c:pt idx="4">
                  <c:v>Opiniones y reseñas positivas de otros clientes</c:v>
                </c:pt>
                <c:pt idx="5">
                  <c:v>Servicios adicionales (restaurantes, tiendas, etc.)</c:v>
                </c:pt>
                <c:pt idx="6">
                  <c:v>Ambiente familiar</c:v>
                </c:pt>
                <c:pt idx="7">
                  <c:v>Accesibilidad y facilidad de transporte</c:v>
                </c:pt>
                <c:pt idx="8">
                  <c:v>Que el destino sea bonito /llamativo</c:v>
                </c:pt>
                <c:pt idx="9">
                  <c:v>Seguridad y mantenimiento</c:v>
                </c:pt>
                <c:pt idx="10">
                  <c:v>Calidad del servicio al cliente</c:v>
                </c:pt>
                <c:pt idx="11">
                  <c:v>Comodidad de las instalaciones</c:v>
                </c:pt>
                <c:pt idx="12">
                  <c:v>Precio accesible</c:v>
                </c:pt>
              </c:strCache>
            </c:strRef>
          </c:cat>
          <c:val>
            <c:numRef>
              <c:f>Hoja1!$B$2:$B$14</c:f>
              <c:numCache>
                <c:formatCode>0%</c:formatCode>
                <c:ptCount val="13"/>
                <c:pt idx="0">
                  <c:v>0.159</c:v>
                </c:pt>
                <c:pt idx="1">
                  <c:v>0.24199999999999999</c:v>
                </c:pt>
                <c:pt idx="2">
                  <c:v>0.24199999999999999</c:v>
                </c:pt>
                <c:pt idx="3">
                  <c:v>0.253</c:v>
                </c:pt>
                <c:pt idx="4">
                  <c:v>0.29899999999999999</c:v>
                </c:pt>
                <c:pt idx="5">
                  <c:v>0.313</c:v>
                </c:pt>
                <c:pt idx="6">
                  <c:v>0.33900000000000002</c:v>
                </c:pt>
                <c:pt idx="7">
                  <c:v>0.38300000000000001</c:v>
                </c:pt>
                <c:pt idx="8">
                  <c:v>0.40100000000000002</c:v>
                </c:pt>
                <c:pt idx="9">
                  <c:v>0.42699999999999999</c:v>
                </c:pt>
                <c:pt idx="10">
                  <c:v>0.46400000000000002</c:v>
                </c:pt>
                <c:pt idx="11">
                  <c:v>0.55200000000000005</c:v>
                </c:pt>
                <c:pt idx="12">
                  <c:v>0.753</c:v>
                </c:pt>
              </c:numCache>
            </c:numRef>
          </c:val>
          <c:extLst>
            <c:ext xmlns:c16="http://schemas.microsoft.com/office/drawing/2014/chart" uri="{C3380CC4-5D6E-409C-BE32-E72D297353CC}">
              <c16:uniqueId val="{00000005-6FA6-4DE3-8E0D-ACBB0A61434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0495027762963892E-2"/>
          <c:y val="7.7373592116767448E-2"/>
          <c:w val="0.9476324622768767"/>
          <c:h val="0.7065578783154679"/>
        </c:manualLayout>
      </c:layout>
      <c:barChart>
        <c:barDir val="col"/>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a:bevelT/>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3"/>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94-4FF4-A6C4-F92C7C8D54E5}"/>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094-4FF4-A6C4-F92C7C8D54E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No influye mi estado de ánimo en la decisión</c:v>
                </c:pt>
                <c:pt idx="1">
                  <c:v>Me gusta ir cuando estoy feliz para disfrutar más</c:v>
                </c:pt>
                <c:pt idx="2">
                  <c:v>Prefiero ir cuando estoy estresado para relajarme</c:v>
                </c:pt>
                <c:pt idx="3">
                  <c:v>Busco salir de viaje cuando estoy aburrido para entretenerme</c:v>
                </c:pt>
                <c:pt idx="4">
                  <c:v>Viajo cuando estoy triste /cansado para mejorar mi ánimo</c:v>
                </c:pt>
              </c:strCache>
            </c:strRef>
          </c:cat>
          <c:val>
            <c:numRef>
              <c:f>Hoja1!$B$2:$B$6</c:f>
              <c:numCache>
                <c:formatCode>0%</c:formatCode>
                <c:ptCount val="5"/>
                <c:pt idx="0">
                  <c:v>0.41399999999999998</c:v>
                </c:pt>
                <c:pt idx="1">
                  <c:v>0.32600000000000001</c:v>
                </c:pt>
                <c:pt idx="2">
                  <c:v>0.128</c:v>
                </c:pt>
                <c:pt idx="3">
                  <c:v>7.0000000000000007E-2</c:v>
                </c:pt>
                <c:pt idx="4">
                  <c:v>5.7000000000000002E-2</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11250833289392"/>
          <c:y val="3.6424735122624417E-2"/>
          <c:w val="0.68701498964119234"/>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5"/>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2956-4BB5-BE9F-537B959F0C2E}"/>
                </c:ext>
              </c:extLst>
            </c:dLbl>
            <c:dLbl>
              <c:idx val="6"/>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2956-4BB5-BE9F-537B959F0C2E}"/>
                </c:ext>
              </c:extLst>
            </c:dLbl>
            <c:dLbl>
              <c:idx val="7"/>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2956-4BB5-BE9F-537B959F0C2E}"/>
                </c:ext>
              </c:extLst>
            </c:dLbl>
            <c:dLbl>
              <c:idx val="8"/>
              <c:spPr>
                <a:noFill/>
                <a:ln>
                  <a:noFill/>
                </a:ln>
                <a:effectLst/>
              </c:spPr>
              <c:txPr>
                <a:bodyPr rot="0" spcFirstLastPara="1" vertOverflow="ellipsis" vert="horz" wrap="square" lIns="38100" tIns="19050" rIns="38100" bIns="19050" anchor="ctr" anchorCtr="1">
                  <a:spAutoFit/>
                </a:bodyPr>
                <a:lstStyle/>
                <a:p>
                  <a:pPr>
                    <a:defRPr sz="2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956-4BB5-BE9F-537B959F0C2E}"/>
                </c:ext>
              </c:extLst>
            </c:dLbl>
            <c:dLbl>
              <c:idx val="9"/>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Turismo Religioso</c:v>
                </c:pt>
                <c:pt idx="1">
                  <c:v>Turismo de actividades extremas</c:v>
                </c:pt>
                <c:pt idx="2">
                  <c:v>Turismo de experiencias interactivas</c:v>
                </c:pt>
                <c:pt idx="3">
                  <c:v> Turismo gastronómico</c:v>
                </c:pt>
                <c:pt idx="4">
                  <c:v>Turismo de Ciudades</c:v>
                </c:pt>
                <c:pt idx="5">
                  <c:v>Turismo Cultural</c:v>
                </c:pt>
                <c:pt idx="6">
                  <c:v>Que tenga piscinas y actividades acuáticas</c:v>
                </c:pt>
                <c:pt idx="7">
                  <c:v>Turismo y actividades en ríos y cascadas</c:v>
                </c:pt>
                <c:pt idx="8">
                  <c:v>Turismo de naturaleza (montaña, valles caminatas etc.)</c:v>
                </c:pt>
                <c:pt idx="9">
                  <c:v>Turismo de Playa</c:v>
                </c:pt>
              </c:strCache>
            </c:strRef>
          </c:cat>
          <c:val>
            <c:numRef>
              <c:f>Hoja1!$B$2:$B$11</c:f>
              <c:numCache>
                <c:formatCode>0%</c:formatCode>
                <c:ptCount val="10"/>
                <c:pt idx="0">
                  <c:v>6.5000000000000002E-2</c:v>
                </c:pt>
                <c:pt idx="1">
                  <c:v>0.125</c:v>
                </c:pt>
                <c:pt idx="2">
                  <c:v>0.13500000000000001</c:v>
                </c:pt>
                <c:pt idx="3">
                  <c:v>0.34100000000000003</c:v>
                </c:pt>
                <c:pt idx="4">
                  <c:v>0.34399999999999997</c:v>
                </c:pt>
                <c:pt idx="5">
                  <c:v>0.375</c:v>
                </c:pt>
                <c:pt idx="6">
                  <c:v>0.39300000000000002</c:v>
                </c:pt>
                <c:pt idx="7">
                  <c:v>0.39300000000000002</c:v>
                </c:pt>
                <c:pt idx="8">
                  <c:v>0.48199999999999998</c:v>
                </c:pt>
                <c:pt idx="9">
                  <c:v>0.68</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6094-4FF4-A6C4-F92C7C8D54E5}"/>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4-6094-4FF4-A6C4-F92C7C8D54E5}"/>
              </c:ext>
            </c:extLst>
          </c:dPt>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3"/>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94-4FF4-A6C4-F92C7C8D54E5}"/>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0B79-4B94-8085-B28B5954768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Influye muy poco</c:v>
                </c:pt>
                <c:pt idx="1">
                  <c:v>Influye de manera moderada</c:v>
                </c:pt>
                <c:pt idx="2">
                  <c:v>No influye en absoluto</c:v>
                </c:pt>
                <c:pt idx="3">
                  <c:v>Influye bastante</c:v>
                </c:pt>
                <c:pt idx="4">
                  <c:v>Influye de manera decisiva</c:v>
                </c:pt>
              </c:strCache>
            </c:strRef>
          </c:cat>
          <c:val>
            <c:numRef>
              <c:f>Hoja1!$B$2:$B$6</c:f>
              <c:numCache>
                <c:formatCode>0%</c:formatCode>
                <c:ptCount val="5"/>
                <c:pt idx="0">
                  <c:v>0.122</c:v>
                </c:pt>
                <c:pt idx="1">
                  <c:v>0.36199999999999999</c:v>
                </c:pt>
                <c:pt idx="2">
                  <c:v>0.109</c:v>
                </c:pt>
                <c:pt idx="3">
                  <c:v>0.29199999999999998</c:v>
                </c:pt>
                <c:pt idx="4">
                  <c:v>0.115</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11250833289392"/>
          <c:y val="3.6424735122624417E-2"/>
          <c:w val="0.68701498964119234"/>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5"/>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2956-4BB5-BE9F-537B959F0C2E}"/>
                </c:ext>
              </c:extLst>
            </c:dLbl>
            <c:dLbl>
              <c:idx val="6"/>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2956-4BB5-BE9F-537B959F0C2E}"/>
                </c:ext>
              </c:extLst>
            </c:dLbl>
            <c:dLbl>
              <c:idx val="7"/>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2956-4BB5-BE9F-537B959F0C2E}"/>
                </c:ext>
              </c:extLst>
            </c:dLbl>
            <c:dLbl>
              <c:idx val="8"/>
              <c:spPr>
                <a:noFill/>
                <a:ln>
                  <a:noFill/>
                </a:ln>
                <a:effectLst/>
              </c:spPr>
              <c:txPr>
                <a:bodyPr rot="0" spcFirstLastPara="1" vertOverflow="ellipsis" vert="horz" wrap="square" lIns="38100" tIns="19050" rIns="38100" bIns="19050" anchor="ctr" anchorCtr="1">
                  <a:spAutoFit/>
                </a:bodyPr>
                <a:lstStyle/>
                <a:p>
                  <a:pPr>
                    <a:defRPr sz="2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956-4BB5-BE9F-537B959F0C2E}"/>
                </c:ext>
              </c:extLst>
            </c:dLbl>
            <c:dLbl>
              <c:idx val="9"/>
              <c:spPr>
                <a:noFill/>
                <a:ln>
                  <a:noFill/>
                </a:ln>
                <a:effectLst/>
              </c:spPr>
              <c:txPr>
                <a:bodyPr rot="0" spcFirstLastPara="1" vertOverflow="ellipsis" vert="horz" wrap="square" lIns="38100" tIns="19050" rIns="38100" bIns="19050" anchor="ctr" anchorCtr="1">
                  <a:spAutoFit/>
                </a:bodyPr>
                <a:lstStyle/>
                <a:p>
                  <a:pPr>
                    <a:defRPr sz="2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Comfandi</c:v>
                </c:pt>
                <c:pt idx="1">
                  <c:v>Comfenalco</c:v>
                </c:pt>
                <c:pt idx="2">
                  <c:v>No recuerda/ninguna/no sabe</c:v>
                </c:pt>
                <c:pt idx="3">
                  <c:v>Aviatur</c:v>
                </c:pt>
                <c:pt idx="4">
                  <c:v>on Vacation</c:v>
                </c:pt>
                <c:pt idx="5">
                  <c:v>Falabella</c:v>
                </c:pt>
                <c:pt idx="6">
                  <c:v>Despegar</c:v>
                </c:pt>
                <c:pt idx="7">
                  <c:v>Éxito</c:v>
                </c:pt>
                <c:pt idx="8">
                  <c:v>agencias de viajes en general</c:v>
                </c:pt>
                <c:pt idx="9">
                  <c:v>Belisario Marin</c:v>
                </c:pt>
                <c:pt idx="10">
                  <c:v>Coomeva</c:v>
                </c:pt>
              </c:strCache>
            </c:strRef>
          </c:cat>
          <c:val>
            <c:numRef>
              <c:f>Hoja1!$B$2:$B$12</c:f>
              <c:numCache>
                <c:formatCode>0%</c:formatCode>
                <c:ptCount val="11"/>
                <c:pt idx="0">
                  <c:v>0.45300000000000001</c:v>
                </c:pt>
                <c:pt idx="1">
                  <c:v>0.27100000000000002</c:v>
                </c:pt>
                <c:pt idx="2">
                  <c:v>0.17199999999999999</c:v>
                </c:pt>
                <c:pt idx="3">
                  <c:v>3.5999999999999997E-2</c:v>
                </c:pt>
                <c:pt idx="4">
                  <c:v>3.1E-2</c:v>
                </c:pt>
                <c:pt idx="5">
                  <c:v>2.1000000000000001E-2</c:v>
                </c:pt>
                <c:pt idx="6">
                  <c:v>2.1000000000000001E-2</c:v>
                </c:pt>
                <c:pt idx="7">
                  <c:v>1.7999999999999999E-2</c:v>
                </c:pt>
                <c:pt idx="8">
                  <c:v>1.7999999999999999E-2</c:v>
                </c:pt>
                <c:pt idx="9">
                  <c:v>0.01</c:v>
                </c:pt>
                <c:pt idx="10">
                  <c:v>0.01</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713637689068813"/>
          <c:y val="3.6424735122624417E-2"/>
          <c:w val="0.6509910263581582"/>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Hoja1!$A$2:$A$27</c:f>
              <c:strCache>
                <c:ptCount val="26"/>
                <c:pt idx="0">
                  <c:v>Parque del Café</c:v>
                </c:pt>
                <c:pt idx="1">
                  <c:v>Buga (Visita a la basílica y museos)</c:v>
                </c:pt>
                <c:pt idx="2">
                  <c:v>Calima (Centro recreativo Comfandi lago Calima)</c:v>
                </c:pt>
                <c:pt idx="3">
                  <c:v>Cali (city tour)</c:v>
                </c:pt>
                <c:pt idx="4">
                  <c:v>Salento</c:v>
                </c:pt>
                <c:pt idx="5">
                  <c:v>Valle de Cocora</c:v>
                </c:pt>
                <c:pt idx="6">
                  <c:v>San cipriano (visita a la reserva natural)</c:v>
                </c:pt>
                <c:pt idx="7">
                  <c:v>Tardes caleñas (visita al parque acuático)</c:v>
                </c:pt>
                <c:pt idx="8">
                  <c:v>Panaca</c:v>
                </c:pt>
                <c:pt idx="9">
                  <c:v>Calima (recorrido en el pueblo)</c:v>
                </c:pt>
                <c:pt idx="10">
                  <c:v>Termales de Santa Rosa</c:v>
                </c:pt>
                <c:pt idx="11">
                  <c:v>Juanchaco (visita a playa)</c:v>
                </c:pt>
                <c:pt idx="12">
                  <c:v>Santa Elena (tour del vino)</c:v>
                </c:pt>
                <c:pt idx="13">
                  <c:v>Cartago (visita al pueblo)</c:v>
                </c:pt>
                <c:pt idx="14">
                  <c:v>Ukumari – Filandia</c:v>
                </c:pt>
                <c:pt idx="15">
                  <c:v>La Unión (visita al parque nacional de la uva)</c:v>
                </c:pt>
                <c:pt idx="16">
                  <c:v>Pianguita (visita a playa)</c:v>
                </c:pt>
                <c:pt idx="17">
                  <c:v>Roldanillo (visita al pueblo)</c:v>
                </c:pt>
                <c:pt idx="18">
                  <c:v>Sevilla (Recorrer el pueblo)</c:v>
                </c:pt>
                <c:pt idx="19">
                  <c:v>Armenia / Parque de aguas y Aventuras Las bailarinas</c:v>
                </c:pt>
                <c:pt idx="20">
                  <c:v>Termales de san Vicente</c:v>
                </c:pt>
                <c:pt idx="21">
                  <c:v>Jardín Botánico del Quindío y Mariposario</c:v>
                </c:pt>
                <c:pt idx="22">
                  <c:v>Bahía Malaga</c:v>
                </c:pt>
                <c:pt idx="23">
                  <c:v>Recuca (Recorrido de la Cultura Cafetera)</c:v>
                </c:pt>
                <c:pt idx="24">
                  <c:v>Parque de los Arrieros</c:v>
                </c:pt>
                <c:pt idx="25">
                  <c:v>Otros ¿Cuál?</c:v>
                </c:pt>
              </c:strCache>
            </c:strRef>
          </c:cat>
          <c:val>
            <c:numRef>
              <c:f>Hoja1!$B$2:$B$27</c:f>
              <c:numCache>
                <c:formatCode>0%</c:formatCode>
                <c:ptCount val="26"/>
                <c:pt idx="0">
                  <c:v>0.63800000000000001</c:v>
                </c:pt>
                <c:pt idx="1">
                  <c:v>0.60199999999999998</c:v>
                </c:pt>
                <c:pt idx="2">
                  <c:v>0.54900000000000004</c:v>
                </c:pt>
                <c:pt idx="3">
                  <c:v>0.505</c:v>
                </c:pt>
                <c:pt idx="4">
                  <c:v>0.41899999999999998</c:v>
                </c:pt>
                <c:pt idx="5">
                  <c:v>0.41099999999999998</c:v>
                </c:pt>
                <c:pt idx="6">
                  <c:v>0.40400000000000003</c:v>
                </c:pt>
                <c:pt idx="7">
                  <c:v>0.375</c:v>
                </c:pt>
                <c:pt idx="8">
                  <c:v>0.33900000000000002</c:v>
                </c:pt>
                <c:pt idx="9">
                  <c:v>0.32300000000000001</c:v>
                </c:pt>
                <c:pt idx="10">
                  <c:v>0.315</c:v>
                </c:pt>
                <c:pt idx="11">
                  <c:v>0.29699999999999999</c:v>
                </c:pt>
                <c:pt idx="12">
                  <c:v>0.214</c:v>
                </c:pt>
                <c:pt idx="13">
                  <c:v>0.19800000000000001</c:v>
                </c:pt>
                <c:pt idx="14">
                  <c:v>0.188</c:v>
                </c:pt>
                <c:pt idx="15">
                  <c:v>0.182</c:v>
                </c:pt>
                <c:pt idx="16">
                  <c:v>0.17699999999999999</c:v>
                </c:pt>
                <c:pt idx="17">
                  <c:v>0.17699999999999999</c:v>
                </c:pt>
                <c:pt idx="18">
                  <c:v>0.161</c:v>
                </c:pt>
                <c:pt idx="19">
                  <c:v>0.151</c:v>
                </c:pt>
                <c:pt idx="20">
                  <c:v>0.14599999999999999</c:v>
                </c:pt>
                <c:pt idx="21">
                  <c:v>0.11700000000000001</c:v>
                </c:pt>
                <c:pt idx="22">
                  <c:v>9.4E-2</c:v>
                </c:pt>
                <c:pt idx="23">
                  <c:v>6.3E-2</c:v>
                </c:pt>
                <c:pt idx="24">
                  <c:v>6.3E-2</c:v>
                </c:pt>
                <c:pt idx="25">
                  <c:v>3.4000000000000002E-2</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472724508401239E-2"/>
          <c:y val="3.6424735122624417E-2"/>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Centro recreativo Comfandi lago Calima</c:v>
                </c:pt>
                <c:pt idx="1">
                  <c:v>Parque del Café</c:v>
                </c:pt>
                <c:pt idx="2">
                  <c:v>San cipriano (visita a la reserva natural)</c:v>
                </c:pt>
                <c:pt idx="3">
                  <c:v>Buga (Visita a la basílica y museos)</c:v>
                </c:pt>
                <c:pt idx="4">
                  <c:v>Tardes caleñas (visita al parque acuático)</c:v>
                </c:pt>
                <c:pt idx="5">
                  <c:v>Juanchaco (visita a playa)</c:v>
                </c:pt>
                <c:pt idx="6">
                  <c:v>Cali (city tour)</c:v>
                </c:pt>
                <c:pt idx="7">
                  <c:v>Pianguita (visita a playa)</c:v>
                </c:pt>
                <c:pt idx="8">
                  <c:v>Calima (recorrido en el pueblo)</c:v>
                </c:pt>
                <c:pt idx="9">
                  <c:v>Valle de Cocora</c:v>
                </c:pt>
              </c:strCache>
            </c:strRef>
          </c:cat>
          <c:val>
            <c:numRef>
              <c:f>Hoja1!$B$2:$B$11</c:f>
              <c:numCache>
                <c:formatCode>0%</c:formatCode>
                <c:ptCount val="10"/>
                <c:pt idx="0">
                  <c:v>0.432</c:v>
                </c:pt>
                <c:pt idx="1">
                  <c:v>0.29899999999999999</c:v>
                </c:pt>
                <c:pt idx="2">
                  <c:v>0.25</c:v>
                </c:pt>
                <c:pt idx="3">
                  <c:v>0.245</c:v>
                </c:pt>
                <c:pt idx="4">
                  <c:v>0.193</c:v>
                </c:pt>
                <c:pt idx="5">
                  <c:v>0.185</c:v>
                </c:pt>
                <c:pt idx="6">
                  <c:v>0.16700000000000001</c:v>
                </c:pt>
                <c:pt idx="7">
                  <c:v>0.154</c:v>
                </c:pt>
                <c:pt idx="8">
                  <c:v>0.13300000000000001</c:v>
                </c:pt>
                <c:pt idx="9">
                  <c:v>0.109</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Cultura y tradiciones locales</c:v>
                </c:pt>
                <c:pt idx="1">
                  <c:v>Las Atracciones</c:v>
                </c:pt>
                <c:pt idx="2">
                  <c:v>Actividades recreativas y deportivas</c:v>
                </c:pt>
                <c:pt idx="3">
                  <c:v>La amabilidad de su gente</c:v>
                </c:pt>
                <c:pt idx="4">
                  <c:v>Gastronomía local</c:v>
                </c:pt>
                <c:pt idx="5">
                  <c:v>Historia y patrimonio</c:v>
                </c:pt>
                <c:pt idx="6">
                  <c:v>Paisajes/naturaleza</c:v>
                </c:pt>
                <c:pt idx="7">
                  <c:v>Tranquilidad de los sitios</c:v>
                </c:pt>
                <c:pt idx="8">
                  <c:v>El recorrido a las actividaes</c:v>
                </c:pt>
              </c:strCache>
            </c:strRef>
          </c:cat>
          <c:val>
            <c:numRef>
              <c:f>Hoja1!$B$2:$B$10</c:f>
              <c:numCache>
                <c:formatCode>0%</c:formatCode>
                <c:ptCount val="9"/>
                <c:pt idx="0">
                  <c:v>0.28899999999999998</c:v>
                </c:pt>
                <c:pt idx="1">
                  <c:v>0.185</c:v>
                </c:pt>
                <c:pt idx="2">
                  <c:v>0.17399999999999999</c:v>
                </c:pt>
                <c:pt idx="3">
                  <c:v>0.11700000000000001</c:v>
                </c:pt>
                <c:pt idx="4">
                  <c:v>0.107</c:v>
                </c:pt>
                <c:pt idx="5">
                  <c:v>0.104</c:v>
                </c:pt>
                <c:pt idx="6">
                  <c:v>1.2999999999999999E-2</c:v>
                </c:pt>
                <c:pt idx="7">
                  <c:v>5.0000000000000001E-3</c:v>
                </c:pt>
                <c:pt idx="8">
                  <c:v>5.0000000000000001E-3</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Total</c:v>
                </c:pt>
              </c:strCache>
            </c:strRef>
          </c:tx>
          <c:spPr>
            <a:solidFill>
              <a:srgbClr val="002060"/>
            </a:solidFill>
            <a:ln>
              <a:solidFill>
                <a:srgbClr val="002060"/>
              </a:solidFill>
            </a:ln>
          </c:spPr>
          <c:explosion val="1"/>
          <c:dPt>
            <c:idx val="0"/>
            <c:bubble3D val="0"/>
            <c:spPr>
              <a:solidFill>
                <a:srgbClr val="A31115"/>
              </a:solidFill>
              <a:ln>
                <a:solidFill>
                  <a:srgbClr val="C00000"/>
                </a:solidFill>
              </a:ln>
              <a:effectLst/>
            </c:spPr>
            <c:extLst>
              <c:ext xmlns:c16="http://schemas.microsoft.com/office/drawing/2014/chart" uri="{C3380CC4-5D6E-409C-BE32-E72D297353CC}">
                <c16:uniqueId val="{00000009-1185-49FC-B85E-4FD89BCACE9F}"/>
              </c:ext>
            </c:extLst>
          </c:dPt>
          <c:dPt>
            <c:idx val="1"/>
            <c:bubble3D val="0"/>
            <c:spPr>
              <a:solidFill>
                <a:srgbClr val="002060"/>
              </a:solidFill>
              <a:ln>
                <a:solidFill>
                  <a:srgbClr val="002060"/>
                </a:solidFill>
              </a:ln>
              <a:effectLst/>
            </c:spPr>
            <c:extLst>
              <c:ext xmlns:c16="http://schemas.microsoft.com/office/drawing/2014/chart" uri="{C3380CC4-5D6E-409C-BE32-E72D297353CC}">
                <c16:uniqueId val="{0000000A-1185-49FC-B85E-4FD89BCACE9F}"/>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1185-49FC-B85E-4FD89BCACE9F}"/>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Pasadía (viaje de un solo día)</c:v>
                </c:pt>
                <c:pt idx="1">
                  <c:v>Excursiones (viajes de más de un día)</c:v>
                </c:pt>
              </c:strCache>
            </c:strRef>
          </c:cat>
          <c:val>
            <c:numRef>
              <c:f>Hoja1!$B$2:$B$3</c:f>
              <c:numCache>
                <c:formatCode>0%</c:formatCode>
                <c:ptCount val="2"/>
                <c:pt idx="0">
                  <c:v>0.31</c:v>
                </c:pt>
                <c:pt idx="1">
                  <c:v>0.69</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9282700421940926"/>
          <c:y val="0.3947147312835706"/>
          <c:w val="0.39240506329113922"/>
          <c:h val="0.2456445846842506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Hoja1!$A$2:$A$25</c:f>
              <c:strCache>
                <c:ptCount val="24"/>
                <c:pt idx="0">
                  <c:v>No/No sé/no conozco/ninguno</c:v>
                </c:pt>
                <c:pt idx="1">
                  <c:v>Pance/Rio Pance/Pueblo pance/</c:v>
                </c:pt>
                <c:pt idx="2">
                  <c:v>Zona turistica de Cali/Cali/boulevar del rio/farallones de Cali/Jardin botanico</c:v>
                </c:pt>
                <c:pt idx="3">
                  <c:v>Ginebra</c:v>
                </c:pt>
                <c:pt idx="4">
                  <c:v>Calima/Lago Calima</c:v>
                </c:pt>
                <c:pt idx="5">
                  <c:v>Jamundí</c:v>
                </c:pt>
                <c:pt idx="6">
                  <c:v>Palmira/acuaparque del azucar/parque del sur</c:v>
                </c:pt>
                <c:pt idx="7">
                  <c:v>Hacienda Maria/el paraiso</c:v>
                </c:pt>
                <c:pt idx="8">
                  <c:v>Cristo Rey</c:v>
                </c:pt>
                <c:pt idx="9">
                  <c:v>Dapa</c:v>
                </c:pt>
                <c:pt idx="10">
                  <c:v>La cumbre</c:v>
                </c:pt>
                <c:pt idx="11">
                  <c:v>Santa Elena</c:v>
                </c:pt>
                <c:pt idx="12">
                  <c:v>Tres cruces</c:v>
                </c:pt>
                <c:pt idx="13">
                  <c:v>Parque del café</c:v>
                </c:pt>
                <c:pt idx="14">
                  <c:v>Buenaventura</c:v>
                </c:pt>
                <c:pt idx="15">
                  <c:v>El Carmen/las playas del carmen/las chorreras del carmen/fincas del carmen</c:v>
                </c:pt>
                <c:pt idx="16">
                  <c:v>Zoologico de Cali</c:v>
                </c:pt>
                <c:pt idx="17">
                  <c:v>Kilometro 18</c:v>
                </c:pt>
                <c:pt idx="18">
                  <c:v>Roldanillo</c:v>
                </c:pt>
                <c:pt idx="19">
                  <c:v>Rio Frio</c:v>
                </c:pt>
                <c:pt idx="20">
                  <c:v>Tulua</c:v>
                </c:pt>
                <c:pt idx="21">
                  <c:v>Nirvana</c:v>
                </c:pt>
                <c:pt idx="22">
                  <c:v>Trujillo</c:v>
                </c:pt>
                <c:pt idx="23">
                  <c:v>La unión/Hotel hacienda casablanca/Parque de la Uva</c:v>
                </c:pt>
              </c:strCache>
            </c:strRef>
          </c:cat>
          <c:val>
            <c:numRef>
              <c:f>Hoja1!$B$2:$B$25</c:f>
              <c:numCache>
                <c:formatCode>0%</c:formatCode>
                <c:ptCount val="24"/>
                <c:pt idx="0">
                  <c:v>0.25800000000000001</c:v>
                </c:pt>
                <c:pt idx="1">
                  <c:v>4.3999999999999997E-2</c:v>
                </c:pt>
                <c:pt idx="2">
                  <c:v>3.9E-2</c:v>
                </c:pt>
                <c:pt idx="3">
                  <c:v>3.4000000000000002E-2</c:v>
                </c:pt>
                <c:pt idx="4">
                  <c:v>3.1E-2</c:v>
                </c:pt>
                <c:pt idx="5">
                  <c:v>3.1E-2</c:v>
                </c:pt>
                <c:pt idx="6">
                  <c:v>2.9000000000000001E-2</c:v>
                </c:pt>
                <c:pt idx="7">
                  <c:v>2.1000000000000001E-2</c:v>
                </c:pt>
                <c:pt idx="8">
                  <c:v>1.6E-2</c:v>
                </c:pt>
                <c:pt idx="9">
                  <c:v>1.6E-2</c:v>
                </c:pt>
                <c:pt idx="10">
                  <c:v>1.6E-2</c:v>
                </c:pt>
                <c:pt idx="11">
                  <c:v>1.6E-2</c:v>
                </c:pt>
                <c:pt idx="12">
                  <c:v>1.2999999999999999E-2</c:v>
                </c:pt>
                <c:pt idx="13">
                  <c:v>1.2999999999999999E-2</c:v>
                </c:pt>
                <c:pt idx="14">
                  <c:v>1.2999999999999999E-2</c:v>
                </c:pt>
                <c:pt idx="15">
                  <c:v>1.2999999999999999E-2</c:v>
                </c:pt>
                <c:pt idx="16">
                  <c:v>0.01</c:v>
                </c:pt>
                <c:pt idx="17">
                  <c:v>0.01</c:v>
                </c:pt>
                <c:pt idx="18">
                  <c:v>0.01</c:v>
                </c:pt>
                <c:pt idx="19">
                  <c:v>0.01</c:v>
                </c:pt>
                <c:pt idx="20">
                  <c:v>0.01</c:v>
                </c:pt>
                <c:pt idx="21">
                  <c:v>0.01</c:v>
                </c:pt>
                <c:pt idx="22">
                  <c:v>0.01</c:v>
                </c:pt>
                <c:pt idx="23">
                  <c:v>0.01</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12141832163585"/>
          <c:y val="1.7591115978550842E-2"/>
          <c:w val="0.83389013196827122"/>
          <c:h val="0.68224534666502912"/>
        </c:manualLayout>
      </c:layout>
      <c:barChart>
        <c:barDir val="col"/>
        <c:grouping val="percentStacked"/>
        <c:varyColors val="0"/>
        <c:ser>
          <c:idx val="0"/>
          <c:order val="0"/>
          <c:tx>
            <c:strRef>
              <c:f>Hoja1!$B$1</c:f>
              <c:strCache>
                <c:ptCount val="1"/>
                <c:pt idx="0">
                  <c:v>Nada atractivo  1</c:v>
                </c:pt>
              </c:strCache>
            </c:strRef>
          </c:tx>
          <c:spPr>
            <a:solidFill>
              <a:srgbClr val="2674BB"/>
            </a:solidFill>
            <a:ln>
              <a:solidFill>
                <a:srgbClr val="2674BB"/>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Hoja1!$B$2:$B$6</c:f>
              <c:numCache>
                <c:formatCode>0%</c:formatCode>
                <c:ptCount val="5"/>
                <c:pt idx="0">
                  <c:v>2.3E-2</c:v>
                </c:pt>
                <c:pt idx="1">
                  <c:v>1.6E-2</c:v>
                </c:pt>
                <c:pt idx="2">
                  <c:v>2.3E-2</c:v>
                </c:pt>
                <c:pt idx="3">
                  <c:v>1.7999999999999999E-2</c:v>
                </c:pt>
                <c:pt idx="4">
                  <c:v>6.5000000000000002E-2</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2</c:v>
                </c:pt>
              </c:strCache>
            </c:strRef>
          </c:tx>
          <c:spPr>
            <a:solidFill>
              <a:srgbClr val="EE4639"/>
            </a:solidFill>
            <a:ln>
              <a:solidFill>
                <a:srgbClr val="EE4639"/>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Hoja1!$C$2:$C$6</c:f>
              <c:numCache>
                <c:formatCode>0%</c:formatCode>
                <c:ptCount val="5"/>
                <c:pt idx="0">
                  <c:v>3.1E-2</c:v>
                </c:pt>
                <c:pt idx="1">
                  <c:v>3.9E-2</c:v>
                </c:pt>
                <c:pt idx="2">
                  <c:v>8.8999999999999996E-2</c:v>
                </c:pt>
                <c:pt idx="3">
                  <c:v>9.0999999999999998E-2</c:v>
                </c:pt>
                <c:pt idx="4">
                  <c:v>9.0999999999999998E-2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3</c:v>
                </c:pt>
              </c:strCache>
            </c:strRef>
          </c:tx>
          <c:spPr>
            <a:solidFill>
              <a:srgbClr val="666666"/>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Hoja1!$D$2:$D$6</c:f>
              <c:numCache>
                <c:formatCode>0%</c:formatCode>
                <c:ptCount val="5"/>
                <c:pt idx="0">
                  <c:v>0.115</c:v>
                </c:pt>
                <c:pt idx="1">
                  <c:v>0.14099999999999999</c:v>
                </c:pt>
                <c:pt idx="2">
                  <c:v>0.14599999999999999</c:v>
                </c:pt>
                <c:pt idx="3">
                  <c:v>0.193</c:v>
                </c:pt>
                <c:pt idx="4">
                  <c:v>0.23699999999999999</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4</c:v>
                </c:pt>
              </c:strCache>
            </c:strRef>
          </c:tx>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Hoja1!$E$2:$E$6</c:f>
              <c:numCache>
                <c:formatCode>0%</c:formatCode>
                <c:ptCount val="5"/>
                <c:pt idx="0">
                  <c:v>0.28100000000000003</c:v>
                </c:pt>
                <c:pt idx="1">
                  <c:v>0.27600000000000002</c:v>
                </c:pt>
                <c:pt idx="2">
                  <c:v>0.35699999999999998</c:v>
                </c:pt>
                <c:pt idx="3">
                  <c:v>0.30499999999999999</c:v>
                </c:pt>
                <c:pt idx="4">
                  <c:v>0.28399999999999997</c:v>
                </c:pt>
              </c:numCache>
            </c:numRef>
          </c:val>
          <c:extLst>
            <c:ext xmlns:c16="http://schemas.microsoft.com/office/drawing/2014/chart" uri="{C3380CC4-5D6E-409C-BE32-E72D297353CC}">
              <c16:uniqueId val="{00000003-99EC-463F-A80F-8996870422FB}"/>
            </c:ext>
          </c:extLst>
        </c:ser>
        <c:ser>
          <c:idx val="4"/>
          <c:order val="4"/>
          <c:tx>
            <c:strRef>
              <c:f>Hoja1!$F$1</c:f>
              <c:strCache>
                <c:ptCount val="1"/>
                <c:pt idx="0">
                  <c:v>Muy atractivo  5</c:v>
                </c:pt>
              </c:strCache>
            </c:strRef>
          </c:tx>
          <c:spPr>
            <a:solidFill>
              <a:srgbClr val="042C6A"/>
            </a:solidFill>
            <a:ln>
              <a:solidFill>
                <a:srgbClr val="003B7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Hoja1!$F$2:$F$6</c:f>
              <c:numCache>
                <c:formatCode>0%</c:formatCode>
                <c:ptCount val="5"/>
                <c:pt idx="0">
                  <c:v>0.54900000000000004</c:v>
                </c:pt>
                <c:pt idx="1">
                  <c:v>0.52900000000000003</c:v>
                </c:pt>
                <c:pt idx="2">
                  <c:v>0.38500000000000001</c:v>
                </c:pt>
                <c:pt idx="3">
                  <c:v>0.39300000000000002</c:v>
                </c:pt>
                <c:pt idx="4">
                  <c:v>0.32300000000000001</c:v>
                </c:pt>
              </c:numCache>
            </c:numRef>
          </c:val>
          <c:extLst>
            <c:ext xmlns:c16="http://schemas.microsoft.com/office/drawing/2014/chart" uri="{C3380CC4-5D6E-409C-BE32-E72D297353CC}">
              <c16:uniqueId val="{00000004-99EC-463F-A80F-8996870422FB}"/>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l"/>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503580095300886"/>
          <c:y val="3.6424709223168789E-2"/>
          <c:w val="0.6509910263581582"/>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Hoja1!$A$2:$A$26</c:f>
              <c:strCache>
                <c:ptCount val="25"/>
                <c:pt idx="0">
                  <c:v>No sabe/ninguno</c:v>
                </c:pt>
                <c:pt idx="1">
                  <c:v>Parque del Café</c:v>
                </c:pt>
                <c:pt idx="2">
                  <c:v>Panaca</c:v>
                </c:pt>
                <c:pt idx="3">
                  <c:v>Valle del Cocoro</c:v>
                </c:pt>
                <c:pt idx="4">
                  <c:v>San Andres</c:v>
                </c:pt>
                <c:pt idx="5">
                  <c:v>Juanchaco</c:v>
                </c:pt>
                <c:pt idx="6">
                  <c:v>Lago Calima</c:v>
                </c:pt>
                <c:pt idx="7">
                  <c:v>La playa en general</c:v>
                </c:pt>
                <c:pt idx="8">
                  <c:v>Buenaventura</c:v>
                </c:pt>
                <c:pt idx="9">
                  <c:v>Medellin</c:v>
                </c:pt>
                <c:pt idx="10">
                  <c:v>Ukumarí</c:v>
                </c:pt>
                <c:pt idx="11">
                  <c:v>Sevilla</c:v>
                </c:pt>
                <c:pt idx="12">
                  <c:v>Filandia</c:v>
                </c:pt>
                <c:pt idx="13">
                  <c:v>Guajira</c:v>
                </c:pt>
                <c:pt idx="14">
                  <c:v>Caño Cristales</c:v>
                </c:pt>
                <c:pt idx="15">
                  <c:v>Cascadas</c:v>
                </c:pt>
                <c:pt idx="16">
                  <c:v>El rio de los siete colores</c:v>
                </c:pt>
                <c:pt idx="17">
                  <c:v>Pacifico</c:v>
                </c:pt>
                <c:pt idx="18">
                  <c:v>Salento</c:v>
                </c:pt>
                <c:pt idx="19">
                  <c:v>Bahia malaga</c:v>
                </c:pt>
                <c:pt idx="20">
                  <c:v>Termales</c:v>
                </c:pt>
                <c:pt idx="21">
                  <c:v>San Cipriano</c:v>
                </c:pt>
                <c:pt idx="22">
                  <c:v>Punta cana</c:v>
                </c:pt>
                <c:pt idx="23">
                  <c:v>Tardes caleñas</c:v>
                </c:pt>
                <c:pt idx="24">
                  <c:v>Pianguita</c:v>
                </c:pt>
              </c:strCache>
            </c:strRef>
          </c:cat>
          <c:val>
            <c:numRef>
              <c:f>Hoja1!$B$2:$B$26</c:f>
              <c:numCache>
                <c:formatCode>0%</c:formatCode>
                <c:ptCount val="25"/>
                <c:pt idx="0">
                  <c:v>7.0000000000000007E-2</c:v>
                </c:pt>
                <c:pt idx="1">
                  <c:v>5.1999999999999998E-2</c:v>
                </c:pt>
                <c:pt idx="2">
                  <c:v>4.7E-2</c:v>
                </c:pt>
                <c:pt idx="3">
                  <c:v>3.9E-2</c:v>
                </c:pt>
                <c:pt idx="4">
                  <c:v>2.5999999999999999E-2</c:v>
                </c:pt>
                <c:pt idx="5">
                  <c:v>2.3E-2</c:v>
                </c:pt>
                <c:pt idx="6">
                  <c:v>2.3E-2</c:v>
                </c:pt>
                <c:pt idx="7">
                  <c:v>2.1000000000000001E-2</c:v>
                </c:pt>
                <c:pt idx="8">
                  <c:v>1.7999999999999999E-2</c:v>
                </c:pt>
                <c:pt idx="9">
                  <c:v>1.7999999999999999E-2</c:v>
                </c:pt>
                <c:pt idx="10">
                  <c:v>1.7999999999999999E-2</c:v>
                </c:pt>
                <c:pt idx="11">
                  <c:v>1.7999999999999999E-2</c:v>
                </c:pt>
                <c:pt idx="12">
                  <c:v>1.7999999999999999E-2</c:v>
                </c:pt>
                <c:pt idx="13">
                  <c:v>1.6E-2</c:v>
                </c:pt>
                <c:pt idx="14">
                  <c:v>1.6E-2</c:v>
                </c:pt>
                <c:pt idx="15">
                  <c:v>1.6E-2</c:v>
                </c:pt>
                <c:pt idx="16">
                  <c:v>1.6E-2</c:v>
                </c:pt>
                <c:pt idx="17">
                  <c:v>1.6E-2</c:v>
                </c:pt>
                <c:pt idx="18">
                  <c:v>1.2999999999999999E-2</c:v>
                </c:pt>
                <c:pt idx="19">
                  <c:v>1.2999999999999999E-2</c:v>
                </c:pt>
                <c:pt idx="20">
                  <c:v>1.2999999999999999E-2</c:v>
                </c:pt>
                <c:pt idx="21">
                  <c:v>0.01</c:v>
                </c:pt>
                <c:pt idx="22">
                  <c:v>0.01</c:v>
                </c:pt>
                <c:pt idx="23">
                  <c:v>0.01</c:v>
                </c:pt>
                <c:pt idx="24">
                  <c:v>0.01</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472724508401239E-2"/>
          <c:y val="3.6424735122624417E-2"/>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Ofreciendo paquetes turísticos más atractivos</c:v>
                </c:pt>
                <c:pt idx="1">
                  <c:v>Mejorando la infraestructura y accesibilidad</c:v>
                </c:pt>
                <c:pt idx="2">
                  <c:v>Promocionando más en medios de comunicación</c:v>
                </c:pt>
                <c:pt idx="3">
                  <c:v>Realizando eventos y/o actividades para los turistas</c:v>
                </c:pt>
                <c:pt idx="4">
                  <c:v>Desarrollando aplicaciones móviles informativas</c:v>
                </c:pt>
                <c:pt idx="5">
                  <c:v>Colaborando con influencers y bloggers de viajes</c:v>
                </c:pt>
              </c:strCache>
            </c:strRef>
          </c:cat>
          <c:val>
            <c:numRef>
              <c:f>Hoja1!$B$2:$B$7</c:f>
              <c:numCache>
                <c:formatCode>0%</c:formatCode>
                <c:ptCount val="6"/>
                <c:pt idx="0">
                  <c:v>0.65400000000000003</c:v>
                </c:pt>
                <c:pt idx="1">
                  <c:v>0.53100000000000003</c:v>
                </c:pt>
                <c:pt idx="2">
                  <c:v>0.51600000000000001</c:v>
                </c:pt>
                <c:pt idx="3">
                  <c:v>0.39600000000000002</c:v>
                </c:pt>
                <c:pt idx="4">
                  <c:v>0.219</c:v>
                </c:pt>
                <c:pt idx="5">
                  <c:v>0.193</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6094-4FF4-A6C4-F92C7C8D54E5}"/>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4-6094-4FF4-A6C4-F92C7C8D54E5}"/>
              </c:ext>
            </c:extLst>
          </c:dPt>
          <c:dPt>
            <c:idx val="5"/>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0-C88E-4AE4-891E-6DAD319C9246}"/>
              </c:ext>
            </c:extLst>
          </c:dPt>
          <c:dPt>
            <c:idx val="7"/>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C88E-4AE4-891E-6DAD319C9246}"/>
              </c:ext>
            </c:extLst>
          </c:dPt>
          <c:dPt>
            <c:idx val="9"/>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2-C88E-4AE4-891E-6DAD319C9246}"/>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3"/>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94-4FF4-A6C4-F92C7C8D54E5}"/>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0B79-4B94-8085-B28B5954768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Comfandi</c:v>
                </c:pt>
                <c:pt idx="1">
                  <c:v>Comfenalco</c:v>
                </c:pt>
                <c:pt idx="2">
                  <c:v>Ruta ecológica</c:v>
                </c:pt>
                <c:pt idx="3">
                  <c:v>Ninguna</c:v>
                </c:pt>
                <c:pt idx="4">
                  <c:v>Viajando y Gozando</c:v>
                </c:pt>
                <c:pt idx="5">
                  <c:v>Oliverio Tours</c:v>
                </c:pt>
                <c:pt idx="6">
                  <c:v>Independiente</c:v>
                </c:pt>
                <c:pt idx="7">
                  <c:v>JE Tours</c:v>
                </c:pt>
                <c:pt idx="8">
                  <c:v>Dasam tour</c:v>
                </c:pt>
                <c:pt idx="9">
                  <c:v>Cotelco</c:v>
                </c:pt>
              </c:strCache>
            </c:strRef>
          </c:cat>
          <c:val>
            <c:numRef>
              <c:f>Hoja1!$B$2:$B$11</c:f>
              <c:numCache>
                <c:formatCode>0%</c:formatCode>
                <c:ptCount val="10"/>
                <c:pt idx="0">
                  <c:v>0.54</c:v>
                </c:pt>
                <c:pt idx="1">
                  <c:v>0.28999999999999998</c:v>
                </c:pt>
                <c:pt idx="2">
                  <c:v>0.1</c:v>
                </c:pt>
                <c:pt idx="3">
                  <c:v>0.09</c:v>
                </c:pt>
                <c:pt idx="4">
                  <c:v>0.08</c:v>
                </c:pt>
                <c:pt idx="5">
                  <c:v>7.0000000000000007E-2</c:v>
                </c:pt>
                <c:pt idx="6">
                  <c:v>0.05</c:v>
                </c:pt>
                <c:pt idx="7">
                  <c:v>0.04</c:v>
                </c:pt>
                <c:pt idx="8">
                  <c:v>0.03</c:v>
                </c:pt>
                <c:pt idx="9">
                  <c:v>0.02</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400" b="0" i="0" u="none" strike="noStrike" kern="1200" baseline="0">
                <a:solidFill>
                  <a:schemeClr val="bg1">
                    <a:lumMod val="50000"/>
                  </a:schemeClr>
                </a:solidFill>
                <a:latin typeface="Arial Narrow" panose="020B0606020202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Comfandi</c:v>
                </c:pt>
                <c:pt idx="1">
                  <c:v>Comfenalco</c:v>
                </c:pt>
                <c:pt idx="2">
                  <c:v>Ruta ecológica</c:v>
                </c:pt>
                <c:pt idx="3">
                  <c:v>Viajando y Gozando</c:v>
                </c:pt>
                <c:pt idx="4">
                  <c:v>JE Tours</c:v>
                </c:pt>
                <c:pt idx="5">
                  <c:v>Oliverio Tours</c:v>
                </c:pt>
                <c:pt idx="6">
                  <c:v>Cotelco</c:v>
                </c:pt>
                <c:pt idx="7">
                  <c:v>Dasam tour</c:v>
                </c:pt>
                <c:pt idx="8">
                  <c:v>No sabe</c:v>
                </c:pt>
                <c:pt idx="9">
                  <c:v>De cuenta propia</c:v>
                </c:pt>
                <c:pt idx="10">
                  <c:v>Ninguna</c:v>
                </c:pt>
              </c:strCache>
            </c:strRef>
          </c:cat>
          <c:val>
            <c:numRef>
              <c:f>Hoja1!$B$2:$B$12</c:f>
              <c:numCache>
                <c:formatCode>0%</c:formatCode>
                <c:ptCount val="11"/>
                <c:pt idx="0">
                  <c:v>0.56000000000000005</c:v>
                </c:pt>
                <c:pt idx="1">
                  <c:v>0.3</c:v>
                </c:pt>
                <c:pt idx="2">
                  <c:v>0.1</c:v>
                </c:pt>
                <c:pt idx="3">
                  <c:v>7.0000000000000007E-2</c:v>
                </c:pt>
                <c:pt idx="4">
                  <c:v>0.06</c:v>
                </c:pt>
                <c:pt idx="5">
                  <c:v>0.05</c:v>
                </c:pt>
                <c:pt idx="6">
                  <c:v>0.03</c:v>
                </c:pt>
                <c:pt idx="7">
                  <c:v>0.03</c:v>
                </c:pt>
                <c:pt idx="8">
                  <c:v>0.02</c:v>
                </c:pt>
                <c:pt idx="9">
                  <c:v>0.02</c:v>
                </c:pt>
                <c:pt idx="10">
                  <c:v>0.02</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236550599698875E-2"/>
          <c:y val="0"/>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0119-426E-9A43-51EEC9F16450}"/>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0119-426E-9A43-51EEC9F1645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Comfandi</c:v>
                </c:pt>
                <c:pt idx="1">
                  <c:v>Comfenalco</c:v>
                </c:pt>
                <c:pt idx="2">
                  <c:v>Ruta ecológica</c:v>
                </c:pt>
                <c:pt idx="3">
                  <c:v>Ninguna</c:v>
                </c:pt>
                <c:pt idx="4">
                  <c:v>Oliverio Tours</c:v>
                </c:pt>
                <c:pt idx="5">
                  <c:v>Viajando y Gozando</c:v>
                </c:pt>
              </c:strCache>
            </c:strRef>
          </c:cat>
          <c:val>
            <c:numRef>
              <c:f>Hoja1!$B$2:$B$7</c:f>
              <c:numCache>
                <c:formatCode>0%</c:formatCode>
                <c:ptCount val="6"/>
                <c:pt idx="0">
                  <c:v>0.57999999999999996</c:v>
                </c:pt>
                <c:pt idx="1">
                  <c:v>0.24</c:v>
                </c:pt>
                <c:pt idx="2">
                  <c:v>0.04</c:v>
                </c:pt>
                <c:pt idx="3">
                  <c:v>0.04</c:v>
                </c:pt>
                <c:pt idx="4">
                  <c:v>0.03</c:v>
                </c:pt>
                <c:pt idx="5">
                  <c:v>0.02</c:v>
                </c:pt>
              </c:numCache>
            </c:numRef>
          </c:val>
          <c:extLst>
            <c:ext xmlns:c16="http://schemas.microsoft.com/office/drawing/2014/chart" uri="{C3380CC4-5D6E-409C-BE32-E72D297353CC}">
              <c16:uniqueId val="{00000002-0119-426E-9A43-51EEC9F16450}"/>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solidFill>
          <a:schemeClr val="accent3">
            <a:lumMod val="20000"/>
            <a:lumOff val="80000"/>
          </a:schemeClr>
        </a:solid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Hoja1!$A$2:$A$19</c:f>
              <c:strCache>
                <c:ptCount val="18"/>
                <c:pt idx="0">
                  <c:v>Precio</c:v>
                </c:pt>
                <c:pt idx="1">
                  <c:v>Calidad del servicio</c:v>
                </c:pt>
                <c:pt idx="2">
                  <c:v>Paquetes todo incluido</c:v>
                </c:pt>
                <c:pt idx="3">
                  <c:v>Seguridad</c:v>
                </c:pt>
                <c:pt idx="4">
                  <c:v>Experiencia y reputación de la agencia/caja</c:v>
                </c:pt>
                <c:pt idx="5">
                  <c:v>Ofertas y descuentos</c:v>
                </c:pt>
                <c:pt idx="6">
                  <c:v>Actividades durante el viaje</c:v>
                </c:pt>
                <c:pt idx="7">
                  <c:v>Variedad de destinos</c:v>
                </c:pt>
                <c:pt idx="8">
                  <c:v>Flexibilidad en las fechas de viaje</c:v>
                </c:pt>
                <c:pt idx="9">
                  <c:v>Seguro de viajes</c:v>
                </c:pt>
                <c:pt idx="10">
                  <c:v>Información detallada sobre los destinos</c:v>
                </c:pt>
                <c:pt idx="11">
                  <c:v>Cumplimiento de itinerarios</c:v>
                </c:pt>
                <c:pt idx="12">
                  <c:v>Opiniones y reseñas</c:v>
                </c:pt>
                <c:pt idx="13">
                  <c:v>Actividades y excursiones incluidas</c:v>
                </c:pt>
                <c:pt idx="14">
                  <c:v>Facilidad de reserva</c:v>
                </c:pt>
                <c:pt idx="15">
                  <c:v>Atención personalizada</c:v>
                </c:pt>
                <c:pt idx="16">
                  <c:v>Asistencia durante el viaje</c:v>
                </c:pt>
                <c:pt idx="17">
                  <c:v>Experiencias adicionales</c:v>
                </c:pt>
              </c:strCache>
            </c:strRef>
          </c:cat>
          <c:val>
            <c:numRef>
              <c:f>Hoja1!$B$2:$B$19</c:f>
              <c:numCache>
                <c:formatCode>0%</c:formatCode>
                <c:ptCount val="18"/>
                <c:pt idx="0">
                  <c:v>0.81</c:v>
                </c:pt>
                <c:pt idx="1">
                  <c:v>0.62</c:v>
                </c:pt>
                <c:pt idx="2">
                  <c:v>0.5</c:v>
                </c:pt>
                <c:pt idx="3">
                  <c:v>0.45</c:v>
                </c:pt>
                <c:pt idx="4">
                  <c:v>0.35</c:v>
                </c:pt>
                <c:pt idx="5">
                  <c:v>0.33</c:v>
                </c:pt>
                <c:pt idx="6">
                  <c:v>0.28000000000000003</c:v>
                </c:pt>
                <c:pt idx="7">
                  <c:v>0.25</c:v>
                </c:pt>
                <c:pt idx="8">
                  <c:v>0.22</c:v>
                </c:pt>
                <c:pt idx="9">
                  <c:v>0.22</c:v>
                </c:pt>
                <c:pt idx="10">
                  <c:v>0.2</c:v>
                </c:pt>
                <c:pt idx="11">
                  <c:v>0.2</c:v>
                </c:pt>
                <c:pt idx="12">
                  <c:v>0.19</c:v>
                </c:pt>
                <c:pt idx="13">
                  <c:v>0.19</c:v>
                </c:pt>
                <c:pt idx="14">
                  <c:v>0.18</c:v>
                </c:pt>
                <c:pt idx="15">
                  <c:v>0.18</c:v>
                </c:pt>
                <c:pt idx="16">
                  <c:v>0.17</c:v>
                </c:pt>
                <c:pt idx="17">
                  <c:v>0.11</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chemeClr val="bg1">
                <a:alpha val="8000"/>
              </a:schemeClr>
            </a:solidFill>
            <a:ln>
              <a:noFill/>
            </a:ln>
            <a:effectLst/>
            <a:scene3d>
              <a:camera prst="orthographicFront"/>
              <a:lightRig rig="threePt" dir="t"/>
            </a:scene3d>
            <a:sp3d>
              <a:bevelT/>
            </a:sp3d>
          </c:spPr>
          <c:invertIfNegative val="0"/>
          <c:dPt>
            <c:idx val="1"/>
            <c:invertIfNegative val="0"/>
            <c:bubble3D val="0"/>
            <c:spPr>
              <a:solidFill>
                <a:schemeClr val="bg1">
                  <a:alpha val="8000"/>
                </a:schemeClr>
              </a:solidFill>
              <a:ln>
                <a:noFill/>
              </a:ln>
              <a:effectLst/>
              <a:scene3d>
                <a:camera prst="orthographicFront"/>
                <a:lightRig rig="threePt" dir="t"/>
              </a:scene3d>
              <a:sp3d>
                <a:bevelT/>
              </a:sp3d>
            </c:spPr>
            <c:extLst>
              <c:ext xmlns:c16="http://schemas.microsoft.com/office/drawing/2014/chart" uri="{C3380CC4-5D6E-409C-BE32-E72D297353CC}">
                <c16:uniqueId val="{00000001-6094-4FF4-A6C4-F92C7C8D54E5}"/>
              </c:ext>
            </c:extLst>
          </c:dPt>
          <c:dPt>
            <c:idx val="3"/>
            <c:invertIfNegative val="0"/>
            <c:bubble3D val="0"/>
            <c:spPr>
              <a:solidFill>
                <a:schemeClr val="bg1">
                  <a:alpha val="8000"/>
                </a:schemeClr>
              </a:solidFill>
              <a:ln>
                <a:noFill/>
              </a:ln>
              <a:effectLst/>
              <a:scene3d>
                <a:camera prst="orthographicFront"/>
                <a:lightRig rig="threePt" dir="t"/>
              </a:scene3d>
              <a:sp3d>
                <a:bevelT/>
              </a:sp3d>
            </c:spPr>
            <c:extLst>
              <c:ext xmlns:c16="http://schemas.microsoft.com/office/drawing/2014/chart" uri="{C3380CC4-5D6E-409C-BE32-E72D297353CC}">
                <c16:uniqueId val="{00000004-6094-4FF4-A6C4-F92C7C8D54E5}"/>
              </c:ext>
            </c:extLst>
          </c:dPt>
          <c:dLbls>
            <c:dLbl>
              <c:idx val="0"/>
              <c:spPr>
                <a:noFill/>
                <a:ln>
                  <a:noFill/>
                </a:ln>
                <a:effectLst/>
              </c:spPr>
              <c:txPr>
                <a:bodyPr rot="-5400000" spcFirstLastPara="1" vertOverflow="ellipsis" wrap="square" lIns="38100" tIns="19050" rIns="38100" bIns="19050" anchor="ctr" anchorCtr="1">
                  <a:spAutoFit/>
                </a:bodyPr>
                <a:lstStyle/>
                <a:p>
                  <a:pPr>
                    <a:defRPr sz="1100" b="0"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5400000" spcFirstLastPara="1" vertOverflow="ellipsis" wrap="square" lIns="38100" tIns="19050" rIns="38100" bIns="19050" anchor="ctr" anchorCtr="1">
                  <a:spAutoFit/>
                </a:bodyPr>
                <a:lstStyle/>
                <a:p>
                  <a:pPr>
                    <a:defRPr sz="1100" b="1"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1-6094-4FF4-A6C4-F92C7C8D54E5}"/>
                </c:ext>
              </c:extLst>
            </c:dLbl>
            <c:spPr>
              <a:noFill/>
              <a:ln>
                <a:noFill/>
              </a:ln>
              <a:effectLst/>
            </c:spPr>
            <c:txPr>
              <a:bodyPr rot="-5400000" spcFirstLastPara="1" vertOverflow="ellipsis" wrap="square" lIns="38100" tIns="19050" rIns="38100" bIns="19050" anchor="ctr" anchorCtr="1">
                <a:spAutoFit/>
              </a:bodyPr>
              <a:lstStyle/>
              <a:p>
                <a:pPr>
                  <a:defRPr sz="11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Vacaciones de mitad de año</c:v>
                </c:pt>
                <c:pt idx="1">
                  <c:v>En temporada baja</c:v>
                </c:pt>
                <c:pt idx="2">
                  <c:v>Vacaciones de final de año</c:v>
                </c:pt>
                <c:pt idx="3">
                  <c:v>Puentes festivos</c:v>
                </c:pt>
                <c:pt idx="4">
                  <c:v>Fechas importantes de la familia y amigos</c:v>
                </c:pt>
                <c:pt idx="5">
                  <c:v>Fines de semana en cualquier época del año</c:v>
                </c:pt>
                <c:pt idx="6">
                  <c:v>Semana Santa</c:v>
                </c:pt>
                <c:pt idx="7">
                  <c:v>Durante vacaciones laborales</c:v>
                </c:pt>
                <c:pt idx="8">
                  <c:v>Meses de celebraciones especiales</c:v>
                </c:pt>
              </c:strCache>
            </c:strRef>
          </c:cat>
          <c:val>
            <c:numRef>
              <c:f>Hoja1!$B$2:$B$10</c:f>
              <c:numCache>
                <c:formatCode>0%</c:formatCode>
                <c:ptCount val="9"/>
                <c:pt idx="0">
                  <c:v>0.51</c:v>
                </c:pt>
                <c:pt idx="1">
                  <c:v>0.40100000000000002</c:v>
                </c:pt>
                <c:pt idx="2">
                  <c:v>0.33900000000000002</c:v>
                </c:pt>
                <c:pt idx="3">
                  <c:v>0.25800000000000001</c:v>
                </c:pt>
                <c:pt idx="4">
                  <c:v>0.20300000000000001</c:v>
                </c:pt>
                <c:pt idx="5">
                  <c:v>0.19800000000000001</c:v>
                </c:pt>
                <c:pt idx="6">
                  <c:v>0.17399999999999999</c:v>
                </c:pt>
                <c:pt idx="7">
                  <c:v>0.13800000000000001</c:v>
                </c:pt>
                <c:pt idx="8">
                  <c:v>9.4E-2</c:v>
                </c:pt>
              </c:numCache>
            </c:numRef>
          </c:val>
          <c:extLst>
            <c:ext xmlns:c16="http://schemas.microsoft.com/office/drawing/2014/chart" uri="{C3380CC4-5D6E-409C-BE32-E72D297353CC}">
              <c16:uniqueId val="{00000003-6094-4FF4-A6C4-F92C7C8D54E5}"/>
            </c:ext>
          </c:extLst>
        </c:ser>
        <c:ser>
          <c:idx val="1"/>
          <c:order val="1"/>
          <c:tx>
            <c:strRef>
              <c:f>Hoja1!$C$1</c:f>
              <c:strCache>
                <c:ptCount val="1"/>
                <c:pt idx="0">
                  <c:v>Columna2</c:v>
                </c:pt>
              </c:strCache>
            </c:strRef>
          </c:tx>
          <c:spPr>
            <a:solidFill>
              <a:srgbClr val="C00000"/>
            </a:solidFill>
            <a:ln>
              <a:noFill/>
            </a:ln>
            <a:effectLst/>
          </c:spPr>
          <c:invertIfNegative val="0"/>
          <c:dPt>
            <c:idx val="1"/>
            <c:invertIfNegative val="0"/>
            <c:bubble3D val="0"/>
            <c:spPr>
              <a:solidFill>
                <a:srgbClr val="003B75"/>
              </a:solidFill>
              <a:ln>
                <a:noFill/>
              </a:ln>
              <a:effectLst/>
            </c:spPr>
            <c:extLst>
              <c:ext xmlns:c16="http://schemas.microsoft.com/office/drawing/2014/chart" uri="{C3380CC4-5D6E-409C-BE32-E72D297353CC}">
                <c16:uniqueId val="{00000001-963B-4F43-B12F-928DDA6F18F3}"/>
              </c:ext>
            </c:extLst>
          </c:dPt>
          <c:dPt>
            <c:idx val="3"/>
            <c:invertIfNegative val="0"/>
            <c:bubble3D val="0"/>
            <c:spPr>
              <a:solidFill>
                <a:srgbClr val="003B75"/>
              </a:solidFill>
              <a:ln>
                <a:noFill/>
              </a:ln>
              <a:effectLst/>
            </c:spPr>
            <c:extLst>
              <c:ext xmlns:c16="http://schemas.microsoft.com/office/drawing/2014/chart" uri="{C3380CC4-5D6E-409C-BE32-E72D297353CC}">
                <c16:uniqueId val="{00000002-963B-4F43-B12F-928DDA6F18F3}"/>
              </c:ext>
            </c:extLst>
          </c:dPt>
          <c:dPt>
            <c:idx val="5"/>
            <c:invertIfNegative val="0"/>
            <c:bubble3D val="0"/>
            <c:spPr>
              <a:solidFill>
                <a:srgbClr val="003B75"/>
              </a:solidFill>
              <a:ln>
                <a:noFill/>
              </a:ln>
              <a:effectLst/>
            </c:spPr>
            <c:extLst>
              <c:ext xmlns:c16="http://schemas.microsoft.com/office/drawing/2014/chart" uri="{C3380CC4-5D6E-409C-BE32-E72D297353CC}">
                <c16:uniqueId val="{00000003-963B-4F43-B12F-928DDA6F18F3}"/>
              </c:ext>
            </c:extLst>
          </c:dPt>
          <c:dPt>
            <c:idx val="7"/>
            <c:invertIfNegative val="0"/>
            <c:bubble3D val="0"/>
            <c:spPr>
              <a:solidFill>
                <a:srgbClr val="003B75"/>
              </a:solidFill>
              <a:ln>
                <a:noFill/>
              </a:ln>
              <a:effectLst/>
            </c:spPr>
            <c:extLst>
              <c:ext xmlns:c16="http://schemas.microsoft.com/office/drawing/2014/chart" uri="{C3380CC4-5D6E-409C-BE32-E72D297353CC}">
                <c16:uniqueId val="{00000004-963B-4F43-B12F-928DDA6F18F3}"/>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63B-4F43-B12F-928DDA6F18F3}"/>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Vacaciones de mitad de año</c:v>
                </c:pt>
                <c:pt idx="1">
                  <c:v>En temporada baja</c:v>
                </c:pt>
                <c:pt idx="2">
                  <c:v>Vacaciones de final de año</c:v>
                </c:pt>
                <c:pt idx="3">
                  <c:v>Puentes festivos</c:v>
                </c:pt>
                <c:pt idx="4">
                  <c:v>Fechas importantes de la familia y amigos</c:v>
                </c:pt>
                <c:pt idx="5">
                  <c:v>Fines de semana en cualquier época del año</c:v>
                </c:pt>
                <c:pt idx="6">
                  <c:v>Semana Santa</c:v>
                </c:pt>
                <c:pt idx="7">
                  <c:v>Durante vacaciones laborales</c:v>
                </c:pt>
                <c:pt idx="8">
                  <c:v>Meses de celebraciones especiales</c:v>
                </c:pt>
              </c:strCache>
            </c:strRef>
          </c:cat>
          <c:val>
            <c:numRef>
              <c:f>Hoja1!$C$2:$C$10</c:f>
              <c:numCache>
                <c:formatCode>0%</c:formatCode>
                <c:ptCount val="9"/>
                <c:pt idx="0">
                  <c:v>0.51</c:v>
                </c:pt>
                <c:pt idx="1">
                  <c:v>0.40100000000000002</c:v>
                </c:pt>
                <c:pt idx="2">
                  <c:v>0.33900000000000002</c:v>
                </c:pt>
                <c:pt idx="3">
                  <c:v>0.25800000000000001</c:v>
                </c:pt>
                <c:pt idx="4">
                  <c:v>0.20300000000000001</c:v>
                </c:pt>
                <c:pt idx="5">
                  <c:v>0.19800000000000001</c:v>
                </c:pt>
                <c:pt idx="6">
                  <c:v>0.17399999999999999</c:v>
                </c:pt>
                <c:pt idx="7">
                  <c:v>0.13800000000000001</c:v>
                </c:pt>
                <c:pt idx="8">
                  <c:v>9.4E-2</c:v>
                </c:pt>
              </c:numCache>
            </c:numRef>
          </c:val>
          <c:extLst>
            <c:ext xmlns:c16="http://schemas.microsoft.com/office/drawing/2014/chart" uri="{C3380CC4-5D6E-409C-BE32-E72D297353CC}">
              <c16:uniqueId val="{00000000-963B-4F43-B12F-928DDA6F18F3}"/>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1"/>
        <c:axPos val="b"/>
        <c:numFmt formatCode="General" sourceLinked="1"/>
        <c:majorTickMark val="none"/>
        <c:minorTickMark val="none"/>
        <c:tickLblPos val="nextTo"/>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967207823778767E-2"/>
          <c:y val="0.25175934185746851"/>
          <c:w val="0.30042029846052631"/>
          <c:h val="0.65174176246500481"/>
        </c:manualLayout>
      </c:layout>
      <c:pieChart>
        <c:varyColors val="1"/>
        <c:ser>
          <c:idx val="0"/>
          <c:order val="0"/>
          <c:tx>
            <c:strRef>
              <c:f>Hoja1!$B$1</c:f>
              <c:strCache>
                <c:ptCount val="1"/>
                <c:pt idx="0">
                  <c:v>Total</c:v>
                </c:pt>
              </c:strCache>
            </c:strRef>
          </c:tx>
          <c:spPr>
            <a:solidFill>
              <a:srgbClr val="002060"/>
            </a:solidFill>
            <a:ln>
              <a:solidFill>
                <a:srgbClr val="002060"/>
              </a:solidFill>
            </a:ln>
          </c:spPr>
          <c:dPt>
            <c:idx val="0"/>
            <c:bubble3D val="0"/>
            <c:spPr>
              <a:solidFill>
                <a:srgbClr val="A31115"/>
              </a:solidFill>
              <a:ln>
                <a:solidFill>
                  <a:srgbClr val="C00000"/>
                </a:solidFill>
              </a:ln>
              <a:effectLst/>
            </c:spPr>
            <c:extLst>
              <c:ext xmlns:c16="http://schemas.microsoft.com/office/drawing/2014/chart" uri="{C3380CC4-5D6E-409C-BE32-E72D297353CC}">
                <c16:uniqueId val="{00000009-1185-49FC-B85E-4FD89BCACE9F}"/>
              </c:ext>
            </c:extLst>
          </c:dPt>
          <c:dPt>
            <c:idx val="1"/>
            <c:bubble3D val="0"/>
            <c:spPr>
              <a:solidFill>
                <a:srgbClr val="002060"/>
              </a:solidFill>
              <a:ln>
                <a:solidFill>
                  <a:srgbClr val="002060"/>
                </a:solidFill>
              </a:ln>
              <a:effectLst/>
            </c:spPr>
            <c:extLst>
              <c:ext xmlns:c16="http://schemas.microsoft.com/office/drawing/2014/chart" uri="{C3380CC4-5D6E-409C-BE32-E72D297353CC}">
                <c16:uniqueId val="{0000000A-1185-49FC-B85E-4FD89BCACE9F}"/>
              </c:ext>
            </c:extLst>
          </c:dPt>
          <c:dLbls>
            <c:dLbl>
              <c:idx val="0"/>
              <c:layout>
                <c:manualLayout>
                  <c:x val="3.5033492156428682E-2"/>
                  <c:y val="0"/>
                </c:manualLayout>
              </c:layout>
              <c:tx>
                <c:rich>
                  <a:bodyPr/>
                  <a:lstStyle/>
                  <a:p>
                    <a:fld id="{453092C8-4E51-4069-A08D-3797763AB1C4}" type="VALUE">
                      <a:rPr lang="en-US" sz="2400" b="1">
                        <a:solidFill>
                          <a:schemeClr val="tx1"/>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1185-49FC-B85E-4FD89BCACE9F}"/>
                </c:ext>
              </c:extLst>
            </c:dLbl>
            <c:dLbl>
              <c:idx val="1"/>
              <c:delete val="1"/>
              <c:extLst>
                <c:ext xmlns:c15="http://schemas.microsoft.com/office/drawing/2012/chart" uri="{CE6537A1-D6FC-4f65-9D91-7224C49458BB}"/>
                <c:ext xmlns:c16="http://schemas.microsoft.com/office/drawing/2014/chart" uri="{C3380CC4-5D6E-409C-BE32-E72D297353CC}">
                  <c16:uniqueId val="{0000000A-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Si</c:v>
                </c:pt>
                <c:pt idx="1">
                  <c:v>No</c:v>
                </c:pt>
              </c:strCache>
            </c:strRef>
          </c:cat>
          <c:val>
            <c:numRef>
              <c:f>Hoja1!$B$2:$B$3</c:f>
              <c:numCache>
                <c:formatCode>0%</c:formatCode>
                <c:ptCount val="2"/>
                <c:pt idx="0">
                  <c:v>1.7999999999999999E-2</c:v>
                </c:pt>
                <c:pt idx="1">
                  <c:v>0.98199999999999998</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629492714488776"/>
          <c:y val="4.2578482170070098E-2"/>
          <c:w val="0.56507382435211717"/>
          <c:h val="0.914843035659859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Lbls>
            <c:dLbl>
              <c:idx val="3"/>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dLbl>
              <c:idx val="5"/>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85000"/>
                          <a:lumOff val="1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D-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Disfrutar con familia y amigos</c:v>
                </c:pt>
                <c:pt idx="1">
                  <c:v>Adquirir nuevas experiencias</c:v>
                </c:pt>
                <c:pt idx="2">
                  <c:v>Desconectarme del trabajo o la rutina diaria</c:v>
                </c:pt>
                <c:pt idx="3">
                  <c:v>Conocer nuevos lugares y culturas</c:v>
                </c:pt>
                <c:pt idx="4">
                  <c:v>Busco entretenimiento y diversión para mí y mi familia</c:v>
                </c:pt>
                <c:pt idx="5">
                  <c:v>Relajarme  y descansar</c:v>
                </c:pt>
              </c:strCache>
            </c:strRef>
          </c:cat>
          <c:val>
            <c:numRef>
              <c:f>Hoja1!$B$2:$B$7</c:f>
              <c:numCache>
                <c:formatCode>0%</c:formatCode>
                <c:ptCount val="6"/>
                <c:pt idx="0">
                  <c:v>8.8999999999999996E-2</c:v>
                </c:pt>
                <c:pt idx="1">
                  <c:v>9.0999999999999998E-2</c:v>
                </c:pt>
                <c:pt idx="2">
                  <c:v>9.0999999999999998E-2</c:v>
                </c:pt>
                <c:pt idx="3">
                  <c:v>0.107</c:v>
                </c:pt>
                <c:pt idx="4">
                  <c:v>0.185</c:v>
                </c:pt>
                <c:pt idx="5">
                  <c:v>0.38</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Ventas</c:v>
                </c:pt>
              </c:strCache>
            </c:strRef>
          </c:tx>
          <c:spPr>
            <a:solidFill>
              <a:schemeClr val="accent1"/>
            </a:solidFill>
            <a:ln w="19050">
              <a:solidFill>
                <a:schemeClr val="lt1"/>
              </a:solidFill>
            </a:ln>
            <a:effectLst/>
          </c:spPr>
          <c:invertIfNegative val="0"/>
          <c:dPt>
            <c:idx val="0"/>
            <c:invertIfNegative val="0"/>
            <c:bubble3D val="0"/>
            <c:spPr>
              <a:solidFill>
                <a:srgbClr val="002060"/>
              </a:solidFill>
              <a:ln w="19050">
                <a:solidFill>
                  <a:srgbClr val="002060"/>
                </a:solidFill>
              </a:ln>
              <a:effectLst/>
            </c:spPr>
            <c:extLst>
              <c:ext xmlns:c16="http://schemas.microsoft.com/office/drawing/2014/chart" uri="{C3380CC4-5D6E-409C-BE32-E72D297353CC}">
                <c16:uniqueId val="{00000001-5DB7-4ECF-B262-4D8692AD9DF7}"/>
              </c:ext>
            </c:extLst>
          </c:dPt>
          <c:dPt>
            <c:idx val="1"/>
            <c:invertIfNegative val="0"/>
            <c:bubble3D val="0"/>
            <c:spPr>
              <a:solidFill>
                <a:srgbClr val="EE4639"/>
              </a:solidFill>
              <a:ln w="19050">
                <a:solidFill>
                  <a:srgbClr val="EE4639"/>
                </a:solidFill>
              </a:ln>
              <a:effectLst/>
            </c:spPr>
            <c:extLst>
              <c:ext xmlns:c16="http://schemas.microsoft.com/office/drawing/2014/chart" uri="{C3380CC4-5D6E-409C-BE32-E72D297353CC}">
                <c16:uniqueId val="{00000003-5DB7-4ECF-B262-4D8692AD9DF7}"/>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5DB7-4ECF-B262-4D8692AD9DF7}"/>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5DB7-4ECF-B262-4D8692AD9DF7}"/>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Pasadía</c:v>
                </c:pt>
                <c:pt idx="1">
                  <c:v>Viaje en bus a destinos cercanos (2 a 3 días)</c:v>
                </c:pt>
                <c:pt idx="2">
                  <c:v>Excursión. Viaje en avión más de 3 días</c:v>
                </c:pt>
              </c:strCache>
            </c:strRef>
          </c:cat>
          <c:val>
            <c:numRef>
              <c:f>Hoja1!$B$2:$B$4</c:f>
              <c:numCache>
                <c:formatCode>0%</c:formatCode>
                <c:ptCount val="3"/>
                <c:pt idx="0">
                  <c:v>0.77100000000000002</c:v>
                </c:pt>
                <c:pt idx="1">
                  <c:v>0.314</c:v>
                </c:pt>
                <c:pt idx="2">
                  <c:v>0.124</c:v>
                </c:pt>
              </c:numCache>
            </c:numRef>
          </c:val>
          <c:extLst>
            <c:ext xmlns:c16="http://schemas.microsoft.com/office/drawing/2014/chart" uri="{C3380CC4-5D6E-409C-BE32-E72D297353CC}">
              <c16:uniqueId val="{00000004-5DB7-4ECF-B262-4D8692AD9DF7}"/>
            </c:ext>
          </c:extLst>
        </c:ser>
        <c:dLbls>
          <c:showLegendKey val="0"/>
          <c:showVal val="0"/>
          <c:showCatName val="0"/>
          <c:showSerName val="0"/>
          <c:showPercent val="0"/>
          <c:showBubbleSize val="0"/>
        </c:dLbls>
        <c:gapWidth val="60"/>
        <c:axId val="1849110143"/>
        <c:axId val="1849114719"/>
      </c:barChart>
      <c:catAx>
        <c:axId val="184911014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9114719"/>
        <c:crosses val="autoZero"/>
        <c:auto val="1"/>
        <c:lblAlgn val="ctr"/>
        <c:lblOffset val="100"/>
        <c:noMultiLvlLbl val="0"/>
      </c:catAx>
      <c:valAx>
        <c:axId val="1849114719"/>
        <c:scaling>
          <c:orientation val="minMax"/>
        </c:scaling>
        <c:delete val="0"/>
        <c:axPos val="l"/>
        <c:majorGridlines>
          <c:spPr>
            <a:ln w="9525" cap="flat" cmpd="sng" algn="ctr">
              <a:noFill/>
              <a:round/>
            </a:ln>
            <a:effectLst/>
          </c:spPr>
        </c:majorGridlines>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9110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Muy Malo</c:v>
                </c:pt>
              </c:strCache>
            </c:strRef>
          </c:tx>
          <c:spPr>
            <a:solidFill>
              <a:srgbClr val="2674BB"/>
            </a:solidFill>
            <a:ln>
              <a:solidFill>
                <a:srgbClr val="2674BB"/>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Hoja1!$B$2:$B$9</c:f>
              <c:numCache>
                <c:formatCode>0%</c:formatCode>
                <c:ptCount val="8"/>
                <c:pt idx="0">
                  <c:v>8.1000000000000003E-2</c:v>
                </c:pt>
                <c:pt idx="1">
                  <c:v>6.7000000000000004E-2</c:v>
                </c:pt>
                <c:pt idx="2">
                  <c:v>7.0999999999999994E-2</c:v>
                </c:pt>
                <c:pt idx="3">
                  <c:v>5.7000000000000002E-2</c:v>
                </c:pt>
                <c:pt idx="4">
                  <c:v>7.0999999999999994E-2</c:v>
                </c:pt>
                <c:pt idx="5">
                  <c:v>5.1999999999999998E-2</c:v>
                </c:pt>
                <c:pt idx="6">
                  <c:v>6.7000000000000004E-2</c:v>
                </c:pt>
                <c:pt idx="7">
                  <c:v>6.2E-2</c:v>
                </c:pt>
              </c:numCache>
            </c:numRef>
          </c:val>
          <c:extLst>
            <c:ext xmlns:c16="http://schemas.microsoft.com/office/drawing/2014/chart" uri="{C3380CC4-5D6E-409C-BE32-E72D297353CC}">
              <c16:uniqueId val="{00000000-20DD-4C38-B7F3-4DC5704A0E3D}"/>
            </c:ext>
          </c:extLst>
        </c:ser>
        <c:ser>
          <c:idx val="1"/>
          <c:order val="1"/>
          <c:tx>
            <c:strRef>
              <c:f>Hoja1!$C$1</c:f>
              <c:strCache>
                <c:ptCount val="1"/>
                <c:pt idx="0">
                  <c:v>Malo</c:v>
                </c:pt>
              </c:strCache>
            </c:strRef>
          </c:tx>
          <c:spPr>
            <a:solidFill>
              <a:srgbClr val="EE4639"/>
            </a:solidFill>
            <a:ln>
              <a:solidFill>
                <a:srgbClr val="EE4639"/>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Hoja1!$C$2:$C$9</c:f>
              <c:numCache>
                <c:formatCode>0%</c:formatCode>
                <c:ptCount val="8"/>
                <c:pt idx="0">
                  <c:v>7.5999999999999998E-2</c:v>
                </c:pt>
                <c:pt idx="1">
                  <c:v>4.2999999999999997E-2</c:v>
                </c:pt>
                <c:pt idx="2">
                  <c:v>5.7000000000000002E-2</c:v>
                </c:pt>
                <c:pt idx="3">
                  <c:v>7.5999999999999998E-2</c:v>
                </c:pt>
                <c:pt idx="4">
                  <c:v>4.8000000000000001E-2</c:v>
                </c:pt>
                <c:pt idx="5">
                  <c:v>8.1000000000000003E-2</c:v>
                </c:pt>
                <c:pt idx="6">
                  <c:v>5.1999999999999998E-2</c:v>
                </c:pt>
                <c:pt idx="7">
                  <c:v>6.2E-2</c:v>
                </c:pt>
              </c:numCache>
            </c:numRef>
          </c:val>
          <c:extLst>
            <c:ext xmlns:c16="http://schemas.microsoft.com/office/drawing/2014/chart" uri="{C3380CC4-5D6E-409C-BE32-E72D297353CC}">
              <c16:uniqueId val="{00000001-20DD-4C38-B7F3-4DC5704A0E3D}"/>
            </c:ext>
          </c:extLst>
        </c:ser>
        <c:ser>
          <c:idx val="2"/>
          <c:order val="2"/>
          <c:tx>
            <c:strRef>
              <c:f>Hoja1!$D$1</c:f>
              <c:strCache>
                <c:ptCount val="1"/>
                <c:pt idx="0">
                  <c:v>Regular</c:v>
                </c:pt>
              </c:strCache>
            </c:strRef>
          </c:tx>
          <c:spPr>
            <a:solidFill>
              <a:srgbClr val="666666"/>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Hoja1!$D$2:$D$9</c:f>
              <c:numCache>
                <c:formatCode>0%</c:formatCode>
                <c:ptCount val="8"/>
                <c:pt idx="0">
                  <c:v>7.0999999999999994E-2</c:v>
                </c:pt>
                <c:pt idx="1">
                  <c:v>0.124</c:v>
                </c:pt>
                <c:pt idx="2">
                  <c:v>0.11</c:v>
                </c:pt>
                <c:pt idx="3">
                  <c:v>9.5000000000000001E-2</c:v>
                </c:pt>
                <c:pt idx="4">
                  <c:v>0.129</c:v>
                </c:pt>
                <c:pt idx="5">
                  <c:v>0.129</c:v>
                </c:pt>
                <c:pt idx="6">
                  <c:v>0.11899999999999999</c:v>
                </c:pt>
                <c:pt idx="7">
                  <c:v>9.5000000000000001E-2</c:v>
                </c:pt>
              </c:numCache>
            </c:numRef>
          </c:val>
          <c:extLst>
            <c:ext xmlns:c16="http://schemas.microsoft.com/office/drawing/2014/chart" uri="{C3380CC4-5D6E-409C-BE32-E72D297353CC}">
              <c16:uniqueId val="{00000002-20DD-4C38-B7F3-4DC5704A0E3D}"/>
            </c:ext>
          </c:extLst>
        </c:ser>
        <c:ser>
          <c:idx val="3"/>
          <c:order val="3"/>
          <c:tx>
            <c:strRef>
              <c:f>Hoja1!$E$1</c:f>
              <c:strCache>
                <c:ptCount val="1"/>
                <c:pt idx="0">
                  <c:v>Bueno</c:v>
                </c:pt>
              </c:strCache>
            </c:strRef>
          </c:tx>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Hoja1!$E$2:$E$9</c:f>
              <c:numCache>
                <c:formatCode>0%</c:formatCode>
                <c:ptCount val="8"/>
                <c:pt idx="0">
                  <c:v>0.42399999999999999</c:v>
                </c:pt>
                <c:pt idx="1">
                  <c:v>0.48599999999999999</c:v>
                </c:pt>
                <c:pt idx="2">
                  <c:v>0.46200000000000002</c:v>
                </c:pt>
                <c:pt idx="3">
                  <c:v>0.438</c:v>
                </c:pt>
                <c:pt idx="4">
                  <c:v>0.433</c:v>
                </c:pt>
                <c:pt idx="5">
                  <c:v>0.42399999999999999</c:v>
                </c:pt>
                <c:pt idx="6">
                  <c:v>0.40500000000000003</c:v>
                </c:pt>
                <c:pt idx="7">
                  <c:v>0.44800000000000001</c:v>
                </c:pt>
              </c:numCache>
            </c:numRef>
          </c:val>
          <c:extLst>
            <c:ext xmlns:c16="http://schemas.microsoft.com/office/drawing/2014/chart" uri="{C3380CC4-5D6E-409C-BE32-E72D297353CC}">
              <c16:uniqueId val="{00000003-20DD-4C38-B7F3-4DC5704A0E3D}"/>
            </c:ext>
          </c:extLst>
        </c:ser>
        <c:ser>
          <c:idx val="4"/>
          <c:order val="4"/>
          <c:tx>
            <c:strRef>
              <c:f>Hoja1!$F$1</c:f>
              <c:strCache>
                <c:ptCount val="1"/>
                <c:pt idx="0">
                  <c:v>Excelente</c:v>
                </c:pt>
              </c:strCache>
            </c:strRef>
          </c:tx>
          <c:spPr>
            <a:solidFill>
              <a:srgbClr val="042C6A"/>
            </a:solidFill>
            <a:ln>
              <a:solidFill>
                <a:srgbClr val="003B7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Hoja1!$F$2:$F$9</c:f>
              <c:numCache>
                <c:formatCode>0%</c:formatCode>
                <c:ptCount val="8"/>
                <c:pt idx="0">
                  <c:v>0.34799999999999998</c:v>
                </c:pt>
                <c:pt idx="1">
                  <c:v>0.28100000000000003</c:v>
                </c:pt>
                <c:pt idx="2">
                  <c:v>0.3</c:v>
                </c:pt>
                <c:pt idx="3">
                  <c:v>0.33300000000000002</c:v>
                </c:pt>
                <c:pt idx="4">
                  <c:v>0.31900000000000001</c:v>
                </c:pt>
                <c:pt idx="5">
                  <c:v>0.314</c:v>
                </c:pt>
                <c:pt idx="6">
                  <c:v>0.35699999999999998</c:v>
                </c:pt>
                <c:pt idx="7">
                  <c:v>0.33300000000000002</c:v>
                </c:pt>
              </c:numCache>
            </c:numRef>
          </c:val>
          <c:extLst>
            <c:ext xmlns:c16="http://schemas.microsoft.com/office/drawing/2014/chart" uri="{C3380CC4-5D6E-409C-BE32-E72D297353CC}">
              <c16:uniqueId val="{00000004-20DD-4C38-B7F3-4DC5704A0E3D}"/>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r"/>
      <c:layout>
        <c:manualLayout>
          <c:xMode val="edge"/>
          <c:yMode val="edge"/>
          <c:x val="0.8987802365581391"/>
          <c:y val="0.56579016580903374"/>
          <c:w val="9.8417722619109693E-2"/>
          <c:h val="0.2690381170192490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776317076114965E-2"/>
          <c:y val="9.2927018144345827E-2"/>
          <c:w val="0.97644736584777003"/>
          <c:h val="0.66214321573824331"/>
        </c:manualLayout>
      </c:layout>
      <c:barChart>
        <c:barDir val="col"/>
        <c:grouping val="clustered"/>
        <c:varyColors val="0"/>
        <c:ser>
          <c:idx val="0"/>
          <c:order val="0"/>
          <c:tx>
            <c:strRef>
              <c:f>Hoja1!$B$1</c:f>
              <c:strCache>
                <c:ptCount val="1"/>
                <c:pt idx="0">
                  <c:v>Comfandi</c:v>
                </c:pt>
              </c:strCache>
            </c:strRef>
          </c:tx>
          <c:spPr>
            <a:solidFill>
              <a:srgbClr val="2674BB"/>
            </a:solidFill>
            <a:ln>
              <a:solidFill>
                <a:srgbClr val="2674BB"/>
              </a:solidFill>
            </a:ln>
            <a:effectLst/>
          </c:spPr>
          <c:invertIfNegative val="0"/>
          <c:dLbls>
            <c:dLbl>
              <c:idx val="0"/>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7F-418B-8DAC-FA43353BC95D}"/>
                </c:ext>
              </c:extLst>
            </c:dLbl>
            <c:dLbl>
              <c:idx val="1"/>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7F-418B-8DAC-FA43353BC95D}"/>
                </c:ext>
              </c:extLst>
            </c:dLbl>
            <c:dLbl>
              <c:idx val="2"/>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7F-418B-8DAC-FA43353BC95D}"/>
                </c:ext>
              </c:extLst>
            </c:dLbl>
            <c:dLbl>
              <c:idx val="3"/>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07F-418B-8DAC-FA43353BC95D}"/>
                </c:ext>
              </c:extLst>
            </c:dLbl>
            <c:dLbl>
              <c:idx val="4"/>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07F-418B-8DAC-FA43353BC95D}"/>
                </c:ext>
              </c:extLst>
            </c:dLbl>
            <c:dLbl>
              <c:idx val="5"/>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607F-418B-8DAC-FA43353BC95D}"/>
                </c:ext>
              </c:extLst>
            </c:dLbl>
            <c:dLbl>
              <c:idx val="6"/>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607F-418B-8DAC-FA43353BC95D}"/>
                </c:ext>
              </c:extLst>
            </c:dLbl>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Hoja1!$B$2:$B$9</c:f>
              <c:numCache>
                <c:formatCode>0%</c:formatCode>
                <c:ptCount val="8"/>
                <c:pt idx="0">
                  <c:v>0.82499999999999996</c:v>
                </c:pt>
                <c:pt idx="1">
                  <c:v>0.84200000000000008</c:v>
                </c:pt>
                <c:pt idx="2">
                  <c:v>0.81699999999999995</c:v>
                </c:pt>
                <c:pt idx="3">
                  <c:v>0.82499999999999996</c:v>
                </c:pt>
                <c:pt idx="4">
                  <c:v>0.8</c:v>
                </c:pt>
                <c:pt idx="5">
                  <c:v>0.81600000000000006</c:v>
                </c:pt>
                <c:pt idx="6">
                  <c:v>0.83299999999999996</c:v>
                </c:pt>
                <c:pt idx="7">
                  <c:v>0.83400000000000007</c:v>
                </c:pt>
              </c:numCache>
            </c:numRef>
          </c:val>
          <c:extLst>
            <c:ext xmlns:c16="http://schemas.microsoft.com/office/drawing/2014/chart" uri="{C3380CC4-5D6E-409C-BE32-E72D297353CC}">
              <c16:uniqueId val="{00000000-20DD-4C38-B7F3-4DC5704A0E3D}"/>
            </c:ext>
          </c:extLst>
        </c:ser>
        <c:ser>
          <c:idx val="1"/>
          <c:order val="1"/>
          <c:tx>
            <c:strRef>
              <c:f>Hoja1!$C$1</c:f>
              <c:strCache>
                <c:ptCount val="1"/>
                <c:pt idx="0">
                  <c:v>Comfenalco</c:v>
                </c:pt>
              </c:strCache>
            </c:strRef>
          </c:tx>
          <c:spPr>
            <a:solidFill>
              <a:srgbClr val="006600"/>
            </a:solidFill>
            <a:ln>
              <a:solidFill>
                <a:srgbClr val="006600"/>
              </a:solidFill>
            </a:ln>
            <a:effectLst/>
          </c:spPr>
          <c:invertIfNegative val="0"/>
          <c:dLbls>
            <c:dLbl>
              <c:idx val="3"/>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7F-418B-8DAC-FA43353BC95D}"/>
                </c:ext>
              </c:extLst>
            </c:dLbl>
            <c:dLbl>
              <c:idx val="4"/>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607F-418B-8DAC-FA43353BC95D}"/>
                </c:ext>
              </c:extLst>
            </c:dLbl>
            <c:dLbl>
              <c:idx val="7"/>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07F-418B-8DAC-FA43353BC95D}"/>
                </c:ext>
              </c:extLst>
            </c:dLbl>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Hoja1!$C$2:$C$9</c:f>
              <c:numCache>
                <c:formatCode>0%</c:formatCode>
                <c:ptCount val="8"/>
                <c:pt idx="0">
                  <c:v>0.8</c:v>
                </c:pt>
                <c:pt idx="1">
                  <c:v>0.77200000000000002</c:v>
                </c:pt>
                <c:pt idx="2">
                  <c:v>0.77100000000000002</c:v>
                </c:pt>
                <c:pt idx="3">
                  <c:v>0.82800000000000007</c:v>
                </c:pt>
                <c:pt idx="4">
                  <c:v>0.8</c:v>
                </c:pt>
                <c:pt idx="5">
                  <c:v>0.71399999999999997</c:v>
                </c:pt>
                <c:pt idx="6">
                  <c:v>0.8</c:v>
                </c:pt>
                <c:pt idx="7">
                  <c:v>0.85699999999999998</c:v>
                </c:pt>
              </c:numCache>
            </c:numRef>
          </c:val>
          <c:extLst>
            <c:ext xmlns:c16="http://schemas.microsoft.com/office/drawing/2014/chart" uri="{C3380CC4-5D6E-409C-BE32-E72D297353CC}">
              <c16:uniqueId val="{00000001-20DD-4C38-B7F3-4DC5704A0E3D}"/>
            </c:ext>
          </c:extLst>
        </c:ser>
        <c:ser>
          <c:idx val="2"/>
          <c:order val="2"/>
          <c:tx>
            <c:strRef>
              <c:f>Hoja1!$D$1</c:f>
              <c:strCache>
                <c:ptCount val="1"/>
                <c:pt idx="0">
                  <c:v>No afiliado</c:v>
                </c:pt>
              </c:strCache>
            </c:strRef>
          </c:tx>
          <c:spPr>
            <a:solidFill>
              <a:srgbClr val="666666"/>
            </a:solidFill>
            <a:ln>
              <a:solidFill>
                <a:srgbClr val="666666"/>
              </a:solid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Hoja1!$D$2:$D$9</c:f>
              <c:numCache>
                <c:formatCode>0%</c:formatCode>
                <c:ptCount val="8"/>
                <c:pt idx="0">
                  <c:v>0.63600000000000001</c:v>
                </c:pt>
                <c:pt idx="1">
                  <c:v>0.6</c:v>
                </c:pt>
                <c:pt idx="2">
                  <c:v>0.63600000000000001</c:v>
                </c:pt>
                <c:pt idx="3">
                  <c:v>0.61899999999999999</c:v>
                </c:pt>
                <c:pt idx="4">
                  <c:v>0.61799999999999999</c:v>
                </c:pt>
                <c:pt idx="5">
                  <c:v>0.58200000000000007</c:v>
                </c:pt>
                <c:pt idx="6">
                  <c:v>0.58200000000000007</c:v>
                </c:pt>
                <c:pt idx="7">
                  <c:v>0.61799999999999999</c:v>
                </c:pt>
              </c:numCache>
            </c:numRef>
          </c:val>
          <c:extLst>
            <c:ext xmlns:c16="http://schemas.microsoft.com/office/drawing/2014/chart" uri="{C3380CC4-5D6E-409C-BE32-E72D297353CC}">
              <c16:uniqueId val="{00000002-20DD-4C38-B7F3-4DC5704A0E3D}"/>
            </c:ext>
          </c:extLst>
        </c:ser>
        <c:ser>
          <c:idx val="3"/>
          <c:order val="3"/>
          <c:tx>
            <c:strRef>
              <c:f>Hoja1!$E$1</c:f>
              <c:strCache>
                <c:ptCount val="1"/>
                <c:pt idx="0">
                  <c:v>Total</c:v>
                </c:pt>
              </c:strCache>
            </c:strRef>
          </c:tx>
          <c:spPr>
            <a:solidFill>
              <a:srgbClr val="C00000"/>
            </a:solidFill>
            <a:ln>
              <a:solidFill>
                <a:srgbClr val="C00000"/>
              </a:solid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Hoja1!$E$2:$E$9</c:f>
              <c:numCache>
                <c:formatCode>0%</c:formatCode>
                <c:ptCount val="8"/>
                <c:pt idx="0">
                  <c:v>0.77200000000000002</c:v>
                </c:pt>
                <c:pt idx="1">
                  <c:v>0.76700000000000002</c:v>
                </c:pt>
                <c:pt idx="2">
                  <c:v>0.76200000000000001</c:v>
                </c:pt>
                <c:pt idx="3">
                  <c:v>0.77100000000000002</c:v>
                </c:pt>
                <c:pt idx="4">
                  <c:v>0.752</c:v>
                </c:pt>
                <c:pt idx="5">
                  <c:v>0.73799999999999999</c:v>
                </c:pt>
                <c:pt idx="6">
                  <c:v>0.76200000000000001</c:v>
                </c:pt>
                <c:pt idx="7">
                  <c:v>0.78100000000000003</c:v>
                </c:pt>
              </c:numCache>
            </c:numRef>
          </c:val>
          <c:extLst>
            <c:ext xmlns:c16="http://schemas.microsoft.com/office/drawing/2014/chart" uri="{C3380CC4-5D6E-409C-BE32-E72D297353CC}">
              <c16:uniqueId val="{00000003-20DD-4C38-B7F3-4DC5704A0E3D}"/>
            </c:ext>
          </c:extLst>
        </c:ser>
        <c:dLbls>
          <c:dLblPos val="outEnd"/>
          <c:showLegendKey val="0"/>
          <c:showVal val="1"/>
          <c:showCatName val="0"/>
          <c:showSerName val="0"/>
          <c:showPercent val="0"/>
          <c:showBubbleSize val="0"/>
        </c:dLbls>
        <c:gapWidth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186627764489742"/>
          <c:y val="3.6424735122624417E-2"/>
          <c:w val="0.46217078598601008"/>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E8B4-4070-AE8B-8D325D68784C}"/>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8B4-4070-AE8B-8D325D68784C}"/>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E8B4-4070-AE8B-8D325D68784C}"/>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E8B4-4070-AE8B-8D325D68784C}"/>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E8B4-4070-AE8B-8D325D68784C}"/>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E8B4-4070-AE8B-8D325D68784C}"/>
                </c:ext>
              </c:extLst>
            </c:dLbl>
            <c:dLbl>
              <c:idx val="6"/>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E8B4-4070-AE8B-8D325D68784C}"/>
                </c:ext>
              </c:extLst>
            </c:dLbl>
            <c:dLbl>
              <c:idx val="7"/>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E8B4-4070-AE8B-8D325D68784C}"/>
                </c:ext>
              </c:extLst>
            </c:dLbl>
            <c:dLbl>
              <c:idx val="8"/>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E8B4-4070-AE8B-8D325D68784C}"/>
                </c:ext>
              </c:extLst>
            </c:dLbl>
            <c:dLbl>
              <c:idx val="9"/>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161-40F7-A835-9ABF40A036A1}"/>
                </c:ext>
              </c:extLst>
            </c:dLbl>
            <c:dLbl>
              <c:idx val="12"/>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161-40F7-A835-9ABF40A036A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La variedad de destinos ofrecidos</c:v>
                </c:pt>
                <c:pt idx="1">
                  <c:v>Precio de los paquetes turísticos</c:v>
                </c:pt>
                <c:pt idx="2">
                  <c:v>El  transporte</c:v>
                </c:pt>
                <c:pt idx="3">
                  <c:v>Los precios competitivos</c:v>
                </c:pt>
                <c:pt idx="4">
                  <c:v>Empatía del personal</c:v>
                </c:pt>
                <c:pt idx="5">
                  <c:v>Atención / servicio al cliente</c:v>
                </c:pt>
                <c:pt idx="6">
                  <c:v> El alojamiento  o instalaciones para pasar el día.</c:v>
                </c:pt>
              </c:strCache>
            </c:strRef>
          </c:cat>
          <c:val>
            <c:numRef>
              <c:f>Hoja1!$B$2:$B$8</c:f>
              <c:numCache>
                <c:formatCode>0%</c:formatCode>
                <c:ptCount val="7"/>
                <c:pt idx="0">
                  <c:v>0.28599999999999998</c:v>
                </c:pt>
                <c:pt idx="1">
                  <c:v>0.28599999999999998</c:v>
                </c:pt>
                <c:pt idx="2">
                  <c:v>0.35199999999999998</c:v>
                </c:pt>
                <c:pt idx="3">
                  <c:v>0.38600000000000001</c:v>
                </c:pt>
                <c:pt idx="4">
                  <c:v>0.4</c:v>
                </c:pt>
                <c:pt idx="5">
                  <c:v>0.42399999999999999</c:v>
                </c:pt>
                <c:pt idx="6">
                  <c:v>0.46700000000000003</c:v>
                </c:pt>
              </c:numCache>
            </c:numRef>
          </c:val>
          <c:extLst>
            <c:ext xmlns:c16="http://schemas.microsoft.com/office/drawing/2014/chart" uri="{C3380CC4-5D6E-409C-BE32-E72D297353CC}">
              <c16:uniqueId val="{00000008-E8B4-4070-AE8B-8D325D68784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535372999828773"/>
          <c:y val="3.6424735122624417E-2"/>
          <c:w val="0.62277378321731558"/>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solidFill>
                <a:srgbClr val="A31115"/>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E8B4-4070-AE8B-8D325D68784C}"/>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8B4-4070-AE8B-8D325D68784C}"/>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E8B4-4070-AE8B-8D325D68784C}"/>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E8B4-4070-AE8B-8D325D68784C}"/>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E8B4-4070-AE8B-8D325D68784C}"/>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E8B4-4070-AE8B-8D325D68784C}"/>
                </c:ext>
              </c:extLst>
            </c:dLbl>
            <c:dLbl>
              <c:idx val="6"/>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E8B4-4070-AE8B-8D325D68784C}"/>
                </c:ext>
              </c:extLst>
            </c:dLbl>
            <c:dLbl>
              <c:idx val="8"/>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E8B4-4070-AE8B-8D325D68784C}"/>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E8B4-4070-AE8B-8D325D68784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Comida durante el viaje</c:v>
                </c:pt>
                <c:pt idx="1">
                  <c:v>Atención / servicio al cliente previo y durante el viaje</c:v>
                </c:pt>
                <c:pt idx="2">
                  <c:v>Actividades y excursiones con costo adicional</c:v>
                </c:pt>
                <c:pt idx="3">
                  <c:v>Organización y logística del viaje</c:v>
                </c:pt>
                <c:pt idx="4">
                  <c:v>Falta de Empatía del personal de Comfandi</c:v>
                </c:pt>
                <c:pt idx="5">
                  <c:v>Precio de los paquetes turísticos</c:v>
                </c:pt>
                <c:pt idx="6">
                  <c:v>Información insuficiente sobre los destinos</c:v>
                </c:pt>
                <c:pt idx="7">
                  <c:v>No incluía guía</c:v>
                </c:pt>
              </c:strCache>
            </c:strRef>
          </c:cat>
          <c:val>
            <c:numRef>
              <c:f>Hoja1!$B$2:$B$9</c:f>
              <c:numCache>
                <c:formatCode>0%</c:formatCode>
                <c:ptCount val="8"/>
                <c:pt idx="0">
                  <c:v>0.129</c:v>
                </c:pt>
                <c:pt idx="1">
                  <c:v>0.13300000000000001</c:v>
                </c:pt>
                <c:pt idx="2">
                  <c:v>0.13300000000000001</c:v>
                </c:pt>
                <c:pt idx="3">
                  <c:v>0.14299999999999999</c:v>
                </c:pt>
                <c:pt idx="4">
                  <c:v>0.157</c:v>
                </c:pt>
                <c:pt idx="5">
                  <c:v>0.16200000000000001</c:v>
                </c:pt>
                <c:pt idx="6">
                  <c:v>0.17599999999999999</c:v>
                </c:pt>
                <c:pt idx="7">
                  <c:v>0.20499999999999999</c:v>
                </c:pt>
              </c:numCache>
            </c:numRef>
          </c:val>
          <c:extLst>
            <c:ext xmlns:c16="http://schemas.microsoft.com/office/drawing/2014/chart" uri="{C3380CC4-5D6E-409C-BE32-E72D297353CC}">
              <c16:uniqueId val="{00000008-E8B4-4070-AE8B-8D325D68784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5"/>
      <c:rotY val="2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Hoja1!$B$1</c:f>
              <c:strCache>
                <c:ptCount val="1"/>
                <c:pt idx="0">
                  <c:v>Ventas</c:v>
                </c:pt>
              </c:strCache>
            </c:strRef>
          </c:tx>
          <c:spPr>
            <a:solidFill>
              <a:srgbClr val="A31115"/>
            </a:solidFill>
            <a:ln>
              <a:solidFill>
                <a:srgbClr val="A31115"/>
              </a:solidFill>
            </a:ln>
          </c:spPr>
          <c:dPt>
            <c:idx val="0"/>
            <c:bubble3D val="0"/>
            <c:spPr>
              <a:solidFill>
                <a:srgbClr val="002060"/>
              </a:solidFill>
              <a:ln w="25400">
                <a:solidFill>
                  <a:srgbClr val="002060"/>
                </a:solidFill>
              </a:ln>
              <a:effectLst/>
              <a:sp3d contourW="25400">
                <a:contourClr>
                  <a:srgbClr val="002060"/>
                </a:contourClr>
              </a:sp3d>
            </c:spPr>
            <c:extLst>
              <c:ext xmlns:c16="http://schemas.microsoft.com/office/drawing/2014/chart" uri="{C3380CC4-5D6E-409C-BE32-E72D297353CC}">
                <c16:uniqueId val="{00000001-5494-4C6C-BDE1-1C2274C2C920}"/>
              </c:ext>
            </c:extLst>
          </c:dPt>
          <c:dPt>
            <c:idx val="1"/>
            <c:bubble3D val="0"/>
            <c:spPr>
              <a:solidFill>
                <a:srgbClr val="A31115"/>
              </a:solidFill>
              <a:ln w="25400">
                <a:solidFill>
                  <a:srgbClr val="A31115"/>
                </a:solidFill>
              </a:ln>
              <a:effectLst/>
              <a:sp3d contourW="25400">
                <a:contourClr>
                  <a:srgbClr val="A31115"/>
                </a:contourClr>
              </a:sp3d>
            </c:spPr>
            <c:extLst>
              <c:ext xmlns:c16="http://schemas.microsoft.com/office/drawing/2014/chart" uri="{C3380CC4-5D6E-409C-BE32-E72D297353CC}">
                <c16:uniqueId val="{00000003-5494-4C6C-BDE1-1C2274C2C920}"/>
              </c:ext>
            </c:extLst>
          </c:dPt>
          <c:cat>
            <c:strRef>
              <c:f>Hoja1!$A$2:$A$3</c:f>
              <c:strCache>
                <c:ptCount val="2"/>
                <c:pt idx="0">
                  <c:v>Sí</c:v>
                </c:pt>
                <c:pt idx="1">
                  <c:v>No</c:v>
                </c:pt>
              </c:strCache>
            </c:strRef>
          </c:cat>
          <c:val>
            <c:numRef>
              <c:f>Hoja1!$B$2:$B$3</c:f>
              <c:numCache>
                <c:formatCode>0%</c:formatCode>
                <c:ptCount val="2"/>
                <c:pt idx="0">
                  <c:v>0.19</c:v>
                </c:pt>
                <c:pt idx="1">
                  <c:v>0.81</c:v>
                </c:pt>
              </c:numCache>
            </c:numRef>
          </c:val>
          <c:extLst>
            <c:ext xmlns:c16="http://schemas.microsoft.com/office/drawing/2014/chart" uri="{C3380CC4-5D6E-409C-BE32-E72D297353CC}">
              <c16:uniqueId val="{00000004-5494-4C6C-BDE1-1C2274C2C920}"/>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Nada satisfecho</c:v>
                </c:pt>
              </c:strCache>
            </c:strRef>
          </c:tx>
          <c:spPr>
            <a:solidFill>
              <a:srgbClr val="2674BB"/>
            </a:solidFill>
            <a:ln>
              <a:solidFill>
                <a:srgbClr val="2674BB"/>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Hoja1!$B$2:$B$5</c:f>
              <c:numCache>
                <c:formatCode>0%</c:formatCode>
                <c:ptCount val="4"/>
                <c:pt idx="0">
                  <c:v>0</c:v>
                </c:pt>
                <c:pt idx="1">
                  <c:v>2.9000000000000001E-2</c:v>
                </c:pt>
                <c:pt idx="2">
                  <c:v>1.7999999999999999E-2</c:v>
                </c:pt>
                <c:pt idx="3">
                  <c:v>0.01</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Insatisfecho/a</c:v>
                </c:pt>
              </c:strCache>
            </c:strRef>
          </c:tx>
          <c:spPr>
            <a:solidFill>
              <a:srgbClr val="EE4639"/>
            </a:solidFill>
            <a:ln>
              <a:solidFill>
                <a:srgbClr val="EE4639"/>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Hoja1!$C$2:$C$5</c:f>
              <c:numCache>
                <c:formatCode>0%</c:formatCode>
                <c:ptCount val="4"/>
                <c:pt idx="0">
                  <c:v>8.0000000000000002E-3</c:v>
                </c:pt>
                <c:pt idx="1">
                  <c:v>2.9000000000000001E-2</c:v>
                </c:pt>
                <c:pt idx="2">
                  <c:v>7.2999999999999995E-2</c:v>
                </c:pt>
                <c:pt idx="3">
                  <c:v>2.9000000000000001E-2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Neutral</c:v>
                </c:pt>
              </c:strCache>
            </c:strRef>
          </c:tx>
          <c:spPr>
            <a:solidFill>
              <a:srgbClr val="666666"/>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Hoja1!$D$2:$D$5</c:f>
              <c:numCache>
                <c:formatCode>0%</c:formatCode>
                <c:ptCount val="4"/>
                <c:pt idx="0">
                  <c:v>0.158</c:v>
                </c:pt>
                <c:pt idx="1">
                  <c:v>0.14299999999999999</c:v>
                </c:pt>
                <c:pt idx="2">
                  <c:v>0.255</c:v>
                </c:pt>
                <c:pt idx="3">
                  <c:v>0.18099999999999999</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Satisfecho/a</c:v>
                </c:pt>
              </c:strCache>
            </c:strRef>
          </c:tx>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Hoja1!$E$2:$E$5</c:f>
              <c:numCache>
                <c:formatCode>0%</c:formatCode>
                <c:ptCount val="4"/>
                <c:pt idx="0">
                  <c:v>0.40799999999999997</c:v>
                </c:pt>
                <c:pt idx="1">
                  <c:v>0.54300000000000004</c:v>
                </c:pt>
                <c:pt idx="2">
                  <c:v>0.47299999999999998</c:v>
                </c:pt>
                <c:pt idx="3">
                  <c:v>0.44800000000000001</c:v>
                </c:pt>
              </c:numCache>
            </c:numRef>
          </c:val>
          <c:extLst>
            <c:ext xmlns:c16="http://schemas.microsoft.com/office/drawing/2014/chart" uri="{C3380CC4-5D6E-409C-BE32-E72D297353CC}">
              <c16:uniqueId val="{00000003-99EC-463F-A80F-8996870422FB}"/>
            </c:ext>
          </c:extLst>
        </c:ser>
        <c:ser>
          <c:idx val="4"/>
          <c:order val="4"/>
          <c:tx>
            <c:strRef>
              <c:f>Hoja1!$F$1</c:f>
              <c:strCache>
                <c:ptCount val="1"/>
                <c:pt idx="0">
                  <c:v>Muy satisfecho/a</c:v>
                </c:pt>
              </c:strCache>
            </c:strRef>
          </c:tx>
          <c:spPr>
            <a:solidFill>
              <a:srgbClr val="042C6A"/>
            </a:solidFill>
            <a:ln>
              <a:solidFill>
                <a:srgbClr val="003B7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Hoja1!$F$2:$F$5</c:f>
              <c:numCache>
                <c:formatCode>0%</c:formatCode>
                <c:ptCount val="4"/>
                <c:pt idx="0">
                  <c:v>0.42499999999999999</c:v>
                </c:pt>
                <c:pt idx="1">
                  <c:v>0.25700000000000001</c:v>
                </c:pt>
                <c:pt idx="2">
                  <c:v>0.182</c:v>
                </c:pt>
                <c:pt idx="3">
                  <c:v>0.33300000000000002</c:v>
                </c:pt>
              </c:numCache>
            </c:numRef>
          </c:val>
          <c:extLst>
            <c:ext xmlns:c16="http://schemas.microsoft.com/office/drawing/2014/chart" uri="{C3380CC4-5D6E-409C-BE32-E72D297353CC}">
              <c16:uniqueId val="{00000004-99EC-463F-A80F-8996870422FB}"/>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r"/>
      <c:layout>
        <c:manualLayout>
          <c:xMode val="edge"/>
          <c:yMode val="edge"/>
          <c:x val="0.81155055188312153"/>
          <c:y val="4.2502629433215132E-3"/>
          <c:w val="0.18671791107371113"/>
          <c:h val="0.281991129645139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535372999828773"/>
          <c:y val="3.6424735122624417E-2"/>
          <c:w val="0.62277378321731558"/>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solidFill>
                <a:srgbClr val="A31115"/>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C59B-4A15-A57F-AC9815CE314C}"/>
                </c:ext>
              </c:extLst>
            </c:dLbl>
            <c:dLbl>
              <c:idx val="1"/>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C59B-4A15-A57F-AC9815CE314C}"/>
                </c:ext>
              </c:extLst>
            </c:dLbl>
            <c:dLbl>
              <c:idx val="2"/>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C59B-4A15-A57F-AC9815CE314C}"/>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C59B-4A15-A57F-AC9815CE314C}"/>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C59B-4A15-A57F-AC9815CE314C}"/>
                </c:ext>
              </c:extLst>
            </c:dLbl>
            <c:dLbl>
              <c:idx val="5"/>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C59B-4A15-A57F-AC9815CE314C}"/>
                </c:ext>
              </c:extLst>
            </c:dLbl>
            <c:dLbl>
              <c:idx val="6"/>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C59B-4A15-A57F-AC9815CE314C}"/>
                </c:ext>
              </c:extLst>
            </c:dLbl>
            <c:dLbl>
              <c:idx val="7"/>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C59B-4A15-A57F-AC9815CE314C}"/>
                </c:ext>
              </c:extLst>
            </c:dLbl>
            <c:dLbl>
              <c:idx val="8"/>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C59B-4A15-A57F-AC9815CE314C}"/>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C-C59B-4A15-A57F-AC9815CE314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Extremadamente probable  10</c:v>
                </c:pt>
                <c:pt idx="1">
                  <c:v>9</c:v>
                </c:pt>
                <c:pt idx="2">
                  <c:v>8</c:v>
                </c:pt>
                <c:pt idx="3">
                  <c:v>7</c:v>
                </c:pt>
                <c:pt idx="4">
                  <c:v>6</c:v>
                </c:pt>
                <c:pt idx="5">
                  <c:v>5</c:v>
                </c:pt>
                <c:pt idx="6">
                  <c:v>4</c:v>
                </c:pt>
                <c:pt idx="7">
                  <c:v>3</c:v>
                </c:pt>
                <c:pt idx="8">
                  <c:v>2</c:v>
                </c:pt>
                <c:pt idx="9">
                  <c:v>Nada probable  1</c:v>
                </c:pt>
              </c:strCache>
            </c:strRef>
          </c:cat>
          <c:val>
            <c:numRef>
              <c:f>Hoja1!$B$2:$B$11</c:f>
              <c:numCache>
                <c:formatCode>0%</c:formatCode>
                <c:ptCount val="10"/>
                <c:pt idx="0">
                  <c:v>0.31900000000000001</c:v>
                </c:pt>
                <c:pt idx="1">
                  <c:v>0.22900000000000001</c:v>
                </c:pt>
                <c:pt idx="2">
                  <c:v>0.219</c:v>
                </c:pt>
                <c:pt idx="3">
                  <c:v>0.124</c:v>
                </c:pt>
                <c:pt idx="4">
                  <c:v>3.7999999999999999E-2</c:v>
                </c:pt>
                <c:pt idx="5">
                  <c:v>4.2999999999999997E-2</c:v>
                </c:pt>
                <c:pt idx="6">
                  <c:v>0.01</c:v>
                </c:pt>
                <c:pt idx="7">
                  <c:v>0.01</c:v>
                </c:pt>
                <c:pt idx="8">
                  <c:v>5.0000000000000001E-3</c:v>
                </c:pt>
                <c:pt idx="9">
                  <c:v>5.0000000000000001E-3</c:v>
                </c:pt>
              </c:numCache>
            </c:numRef>
          </c:val>
          <c:extLst>
            <c:ext xmlns:c16="http://schemas.microsoft.com/office/drawing/2014/chart" uri="{C3380CC4-5D6E-409C-BE32-E72D297353CC}">
              <c16:uniqueId val="{00000009-C59B-4A15-A57F-AC9815CE314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l"/>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381526075362749"/>
          <c:y val="3.6424735122624417E-2"/>
          <c:w val="0.58431229966893794"/>
          <c:h val="0.91573375819380354"/>
        </c:manualLayout>
      </c:layout>
      <c:barChart>
        <c:barDir val="bar"/>
        <c:grouping val="clustered"/>
        <c:varyColors val="0"/>
        <c:ser>
          <c:idx val="0"/>
          <c:order val="0"/>
          <c:tx>
            <c:strRef>
              <c:f>Hoja1!$B$1</c:f>
              <c:strCache>
                <c:ptCount val="1"/>
                <c:pt idx="0">
                  <c:v>Comfandi</c:v>
                </c:pt>
              </c:strCache>
            </c:strRef>
          </c:tx>
          <c:spPr>
            <a:solidFill>
              <a:srgbClr val="C00000"/>
            </a:solidFill>
            <a:ln>
              <a:solidFill>
                <a:srgbClr val="FF0000"/>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1C2-4F4A-8165-7C5D4AC589E0}"/>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1C2-4F4A-8165-7C5D4AC589E0}"/>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B1C2-4F4A-8165-7C5D4AC589E0}"/>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B1C2-4F4A-8165-7C5D4AC589E0}"/>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B1C2-4F4A-8165-7C5D4AC589E0}"/>
                </c:ext>
              </c:extLst>
            </c:dLbl>
            <c:dLbl>
              <c:idx val="6"/>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B1C2-4F4A-8165-7C5D4AC589E0}"/>
                </c:ext>
              </c:extLst>
            </c:dLbl>
            <c:dLbl>
              <c:idx val="7"/>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B1C2-4F4A-8165-7C5D4AC589E0}"/>
                </c:ext>
              </c:extLst>
            </c:dLbl>
            <c:dLbl>
              <c:idx val="8"/>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B1C2-4F4A-8165-7C5D4AC589E0}"/>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B1C2-4F4A-8165-7C5D4AC589E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6"/>
                <c:pt idx="0">
                  <c:v>No sabía /conocía que Comfandi ofrecía viajes</c:v>
                </c:pt>
                <c:pt idx="1">
                  <c:v>No me he enterado de la oferta (no me llega o no leo la publicidad)</c:v>
                </c:pt>
                <c:pt idx="2">
                  <c:v>No conozco a nadie que haya viajado con Comfandi</c:v>
                </c:pt>
                <c:pt idx="3">
                  <c:v>No he tenido grupo del trabajo o familia para ir</c:v>
                </c:pt>
                <c:pt idx="4">
                  <c:v>No me llaman la atención los destinos</c:v>
                </c:pt>
                <c:pt idx="5">
                  <c:v>No es el tipo de turismo que me gusta practicar</c:v>
                </c:pt>
              </c:strCache>
            </c:strRef>
          </c:cat>
          <c:val>
            <c:numRef>
              <c:f>Hoja1!$B$2:$B$8</c:f>
              <c:numCache>
                <c:formatCode>0%</c:formatCode>
                <c:ptCount val="7"/>
                <c:pt idx="0">
                  <c:v>0.35</c:v>
                </c:pt>
                <c:pt idx="1">
                  <c:v>0.22</c:v>
                </c:pt>
                <c:pt idx="2">
                  <c:v>0.17</c:v>
                </c:pt>
                <c:pt idx="3">
                  <c:v>0.16</c:v>
                </c:pt>
                <c:pt idx="4">
                  <c:v>0.14000000000000001</c:v>
                </c:pt>
                <c:pt idx="5">
                  <c:v>0.05</c:v>
                </c:pt>
              </c:numCache>
            </c:numRef>
          </c:val>
          <c:extLst>
            <c:ext xmlns:c16="http://schemas.microsoft.com/office/drawing/2014/chart" uri="{C3380CC4-5D6E-409C-BE32-E72D297353CC}">
              <c16:uniqueId val="{00000009-B1C2-4F4A-8165-7C5D4AC589E0}"/>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945629070871031"/>
          <c:y val="3.6424735122624417E-2"/>
          <c:w val="0.55867126971385517"/>
          <c:h val="0.91573375819380354"/>
        </c:manualLayout>
      </c:layout>
      <c:barChart>
        <c:barDir val="bar"/>
        <c:grouping val="clustered"/>
        <c:varyColors val="0"/>
        <c:ser>
          <c:idx val="0"/>
          <c:order val="0"/>
          <c:tx>
            <c:strRef>
              <c:f>Hoja1!$B$1</c:f>
              <c:strCache>
                <c:ptCount val="1"/>
                <c:pt idx="0">
                  <c:v>Columna1</c:v>
                </c:pt>
              </c:strCache>
            </c:strRef>
          </c:tx>
          <c:spPr>
            <a:solidFill>
              <a:srgbClr val="2674BB"/>
            </a:solidFill>
            <a:ln>
              <a:solidFill>
                <a:srgbClr val="2674BB"/>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5EF-463D-BEB9-E3BB380D21DC}"/>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5EF-463D-BEB9-E3BB380D21DC}"/>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25EF-463D-BEB9-E3BB380D21DC}"/>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25EF-463D-BEB9-E3BB380D21DC}"/>
                </c:ext>
              </c:extLst>
            </c:dLbl>
            <c:dLbl>
              <c:idx val="6"/>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25EF-463D-BEB9-E3BB380D21DC}"/>
                </c:ext>
              </c:extLst>
            </c:dLbl>
            <c:dLbl>
              <c:idx val="7"/>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25EF-463D-BEB9-E3BB380D21DC}"/>
                </c:ext>
              </c:extLst>
            </c:dLbl>
            <c:dLbl>
              <c:idx val="8"/>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25EF-463D-BEB9-E3BB380D21DC}"/>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25EF-463D-BEB9-E3BB380D21D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No hay ninguna razón espeacifica</c:v>
                </c:pt>
                <c:pt idx="1">
                  <c:v>Opiniones negativas de otros usuarios</c:v>
                </c:pt>
                <c:pt idx="2">
                  <c:v>Calidad del servicio al cliente</c:v>
                </c:pt>
                <c:pt idx="3">
                  <c:v>Prefiero otra agencia/caja de compensación</c:v>
                </c:pt>
                <c:pt idx="4">
                  <c:v>Los precios no son competitivos</c:v>
                </c:pt>
                <c:pt idx="5">
                  <c:v>Variedad de destinos limitada</c:v>
                </c:pt>
                <c:pt idx="6">
                  <c:v>No conocía sus ofertas de turismo</c:v>
                </c:pt>
              </c:strCache>
            </c:strRef>
          </c:cat>
          <c:val>
            <c:numRef>
              <c:f>Hoja1!$B$2:$B$8</c:f>
              <c:numCache>
                <c:formatCode>0%</c:formatCode>
                <c:ptCount val="7"/>
                <c:pt idx="0">
                  <c:v>3.3000000000000002E-2</c:v>
                </c:pt>
                <c:pt idx="1">
                  <c:v>6.7000000000000004E-2</c:v>
                </c:pt>
                <c:pt idx="2">
                  <c:v>6.7000000000000004E-2</c:v>
                </c:pt>
                <c:pt idx="3">
                  <c:v>0.1</c:v>
                </c:pt>
                <c:pt idx="4">
                  <c:v>0.16700000000000001</c:v>
                </c:pt>
                <c:pt idx="5">
                  <c:v>0.16700000000000001</c:v>
                </c:pt>
                <c:pt idx="6">
                  <c:v>0.4</c:v>
                </c:pt>
              </c:numCache>
            </c:numRef>
          </c:val>
          <c:extLst>
            <c:ext xmlns:c16="http://schemas.microsoft.com/office/drawing/2014/chart" uri="{C3380CC4-5D6E-409C-BE32-E72D297353CC}">
              <c16:uniqueId val="{00000008-25EF-463D-BEB9-E3BB380D21D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145911372728894E-2"/>
          <c:y val="0"/>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Pt>
            <c:idx val="1"/>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1-58E1-4E78-8902-74C1F177D014}"/>
              </c:ext>
            </c:extLst>
          </c:dPt>
          <c:dPt>
            <c:idx val="3"/>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3-58E1-4E78-8902-74C1F177D014}"/>
              </c:ext>
            </c:extLst>
          </c:dPt>
          <c:dPt>
            <c:idx val="5"/>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5-58E1-4E78-8902-74C1F177D014}"/>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6-58E1-4E78-8902-74C1F177D014}"/>
                </c:ext>
              </c:extLst>
            </c:dLbl>
            <c:dLbl>
              <c:idx val="1"/>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8E1-4E78-8902-74C1F177D014}"/>
                </c:ext>
              </c:extLst>
            </c:dLbl>
            <c:dLbl>
              <c:idx val="9"/>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7-58E1-4E78-8902-74C1F177D01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Con mi familia</c:v>
                </c:pt>
                <c:pt idx="1">
                  <c:v>Con mi  pareja</c:v>
                </c:pt>
                <c:pt idx="2">
                  <c:v>Con amigos</c:v>
                </c:pt>
                <c:pt idx="3">
                  <c:v>Solo</c:v>
                </c:pt>
                <c:pt idx="4">
                  <c:v>Con mi mascota</c:v>
                </c:pt>
              </c:strCache>
            </c:strRef>
          </c:cat>
          <c:val>
            <c:numRef>
              <c:f>Hoja1!$B$2:$B$6</c:f>
              <c:numCache>
                <c:formatCode>0%</c:formatCode>
                <c:ptCount val="5"/>
                <c:pt idx="0">
                  <c:v>0.51600000000000001</c:v>
                </c:pt>
                <c:pt idx="1">
                  <c:v>0.307</c:v>
                </c:pt>
                <c:pt idx="2">
                  <c:v>8.5999999999999993E-2</c:v>
                </c:pt>
                <c:pt idx="3">
                  <c:v>7.2999999999999995E-2</c:v>
                </c:pt>
                <c:pt idx="4">
                  <c:v>8.0000000000000002E-3</c:v>
                </c:pt>
              </c:numCache>
            </c:numRef>
          </c:val>
          <c:extLst>
            <c:ext xmlns:c16="http://schemas.microsoft.com/office/drawing/2014/chart" uri="{C3380CC4-5D6E-409C-BE32-E72D297353CC}">
              <c16:uniqueId val="{00000008-58E1-4E78-8902-74C1F177D014}"/>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945629070871031"/>
          <c:y val="3.6424735122624417E-2"/>
          <c:w val="0.55867126971385517"/>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solidFill>
                <a:srgbClr val="A31115"/>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1C2-4F4A-8165-7C5D4AC589E0}"/>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1C2-4F4A-8165-7C5D4AC589E0}"/>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B1C2-4F4A-8165-7C5D4AC589E0}"/>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B1C2-4F4A-8165-7C5D4AC589E0}"/>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B1C2-4F4A-8165-7C5D4AC589E0}"/>
                </c:ext>
              </c:extLst>
            </c:dLbl>
            <c:dLbl>
              <c:idx val="6"/>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B1C2-4F4A-8165-7C5D4AC589E0}"/>
                </c:ext>
              </c:extLst>
            </c:dLbl>
            <c:dLbl>
              <c:idx val="7"/>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B1C2-4F4A-8165-7C5D4AC589E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Políticas de cancelación y reembolso</c:v>
                </c:pt>
                <c:pt idx="1">
                  <c:v>Información sobre alojamiento y transporte</c:v>
                </c:pt>
                <c:pt idx="2">
                  <c:v>Opiniones y reseñas de otros clientes</c:v>
                </c:pt>
                <c:pt idx="3">
                  <c:v>Actividades y excursiones incluidas</c:v>
                </c:pt>
                <c:pt idx="4">
                  <c:v>Atención al cliente y soporte durante el viaje</c:v>
                </c:pt>
                <c:pt idx="5">
                  <c:v>Ofertas y descuentos especiales</c:v>
                </c:pt>
                <c:pt idx="6">
                  <c:v>Detalles sobre los destinos turísticos</c:v>
                </c:pt>
                <c:pt idx="7">
                  <c:v>Precios y paquetes disponibles</c:v>
                </c:pt>
              </c:strCache>
            </c:strRef>
          </c:cat>
          <c:val>
            <c:numRef>
              <c:f>Hoja1!$B$2:$B$9</c:f>
              <c:numCache>
                <c:formatCode>0%</c:formatCode>
                <c:ptCount val="8"/>
                <c:pt idx="0">
                  <c:v>0.19</c:v>
                </c:pt>
                <c:pt idx="1">
                  <c:v>0.22700000000000001</c:v>
                </c:pt>
                <c:pt idx="2">
                  <c:v>0.255</c:v>
                </c:pt>
                <c:pt idx="3">
                  <c:v>0.27600000000000002</c:v>
                </c:pt>
                <c:pt idx="4">
                  <c:v>0.28100000000000003</c:v>
                </c:pt>
                <c:pt idx="5">
                  <c:v>0.50800000000000001</c:v>
                </c:pt>
                <c:pt idx="6">
                  <c:v>0.56499999999999995</c:v>
                </c:pt>
                <c:pt idx="7">
                  <c:v>0.63</c:v>
                </c:pt>
              </c:numCache>
            </c:numRef>
          </c:val>
          <c:extLst>
            <c:ext xmlns:c16="http://schemas.microsoft.com/office/drawing/2014/chart" uri="{C3380CC4-5D6E-409C-BE32-E72D297353CC}">
              <c16:uniqueId val="{00000009-B1C2-4F4A-8165-7C5D4AC589E0}"/>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776316083404641E-2"/>
          <c:y val="3.0116384628269606E-2"/>
          <c:w val="0.97739512103094106"/>
          <c:h val="0.81731664090857059"/>
        </c:manualLayout>
      </c:layout>
      <c:barChart>
        <c:barDir val="col"/>
        <c:grouping val="clustered"/>
        <c:varyColors val="0"/>
        <c:ser>
          <c:idx val="0"/>
          <c:order val="0"/>
          <c:tx>
            <c:strRef>
              <c:f>Hoja1!$B$1</c:f>
              <c:strCache>
                <c:ptCount val="1"/>
                <c:pt idx="0">
                  <c:v>Comfandi</c:v>
                </c:pt>
              </c:strCache>
            </c:strRef>
          </c:tx>
          <c:spPr>
            <a:solidFill>
              <a:srgbClr val="2674BB"/>
            </a:solidFill>
            <a:ln>
              <a:solidFill>
                <a:srgbClr val="2674BB"/>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1C2-4F4A-8165-7C5D4AC589E0}"/>
                </c:ext>
              </c:extLst>
            </c:dLbl>
            <c:dLbl>
              <c:idx val="1"/>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1C2-4F4A-8165-7C5D4AC589E0}"/>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B1C2-4F4A-8165-7C5D4AC589E0}"/>
                </c:ext>
              </c:extLst>
            </c:dLbl>
            <c:dLbl>
              <c:idx val="7"/>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B1C2-4F4A-8165-7C5D4AC589E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Hoja1!$B$2:$B$6</c:f>
              <c:numCache>
                <c:formatCode>0%</c:formatCode>
                <c:ptCount val="5"/>
                <c:pt idx="0">
                  <c:v>4.4999999999999998E-2</c:v>
                </c:pt>
                <c:pt idx="1">
                  <c:v>0.39500000000000002</c:v>
                </c:pt>
                <c:pt idx="2">
                  <c:v>0.48399999999999999</c:v>
                </c:pt>
                <c:pt idx="3">
                  <c:v>7.0000000000000007E-2</c:v>
                </c:pt>
                <c:pt idx="4">
                  <c:v>6.0000000000000001E-3</c:v>
                </c:pt>
              </c:numCache>
            </c:numRef>
          </c:val>
          <c:extLst>
            <c:ext xmlns:c16="http://schemas.microsoft.com/office/drawing/2014/chart" uri="{C3380CC4-5D6E-409C-BE32-E72D297353CC}">
              <c16:uniqueId val="{00000009-B1C2-4F4A-8165-7C5D4AC589E0}"/>
            </c:ext>
          </c:extLst>
        </c:ser>
        <c:ser>
          <c:idx val="1"/>
          <c:order val="1"/>
          <c:tx>
            <c:strRef>
              <c:f>Hoja1!$C$1</c:f>
              <c:strCache>
                <c:ptCount val="1"/>
                <c:pt idx="0">
                  <c:v>Comfenalco</c:v>
                </c:pt>
              </c:strCache>
            </c:strRef>
          </c:tx>
          <c:spPr>
            <a:solidFill>
              <a:srgbClr val="006600"/>
            </a:solidFill>
            <a:ln>
              <a:solidFill>
                <a:srgbClr val="006600"/>
              </a:solid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5D64-4374-BF0E-E904C06884C8}"/>
                </c:ext>
              </c:extLst>
            </c:dLbl>
            <c:dLbl>
              <c:idx val="2"/>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5D64-4374-BF0E-E904C06884C8}"/>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5D64-4374-BF0E-E904C06884C8}"/>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5D64-4374-BF0E-E904C06884C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Hoja1!$C$2:$C$6</c:f>
              <c:numCache>
                <c:formatCode>0%</c:formatCode>
                <c:ptCount val="5"/>
                <c:pt idx="0">
                  <c:v>9.5000000000000001E-2</c:v>
                </c:pt>
                <c:pt idx="1">
                  <c:v>0.311</c:v>
                </c:pt>
                <c:pt idx="2">
                  <c:v>0.52700000000000002</c:v>
                </c:pt>
                <c:pt idx="3">
                  <c:v>6.8000000000000005E-2</c:v>
                </c:pt>
                <c:pt idx="4">
                  <c:v>0</c:v>
                </c:pt>
              </c:numCache>
            </c:numRef>
          </c:val>
          <c:extLst>
            <c:ext xmlns:c16="http://schemas.microsoft.com/office/drawing/2014/chart" uri="{C3380CC4-5D6E-409C-BE32-E72D297353CC}">
              <c16:uniqueId val="{00000000-5D64-4374-BF0E-E904C06884C8}"/>
            </c:ext>
          </c:extLst>
        </c:ser>
        <c:ser>
          <c:idx val="2"/>
          <c:order val="2"/>
          <c:tx>
            <c:strRef>
              <c:f>Hoja1!$D$1</c:f>
              <c:strCache>
                <c:ptCount val="1"/>
                <c:pt idx="0">
                  <c:v>No afiliado</c:v>
                </c:pt>
              </c:strCache>
            </c:strRef>
          </c:tx>
          <c:spPr>
            <a:solidFill>
              <a:srgbClr val="666666"/>
            </a:solidFill>
            <a:ln>
              <a:solidFill>
                <a:srgbClr val="666666"/>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5D64-4374-BF0E-E904C06884C8}"/>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5D64-4374-BF0E-E904C06884C8}"/>
                </c:ext>
              </c:extLst>
            </c:dLbl>
            <c:dLbl>
              <c:idx val="3"/>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5D64-4374-BF0E-E904C06884C8}"/>
                </c:ext>
              </c:extLst>
            </c:dLbl>
            <c:dLbl>
              <c:idx val="4"/>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5D64-4374-BF0E-E904C06884C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Hoja1!$D$2:$D$6</c:f>
              <c:numCache>
                <c:formatCode>0%</c:formatCode>
                <c:ptCount val="5"/>
                <c:pt idx="0">
                  <c:v>0.15</c:v>
                </c:pt>
                <c:pt idx="1">
                  <c:v>0.379</c:v>
                </c:pt>
                <c:pt idx="2">
                  <c:v>0.28799999999999998</c:v>
                </c:pt>
                <c:pt idx="3">
                  <c:v>0.14399999999999999</c:v>
                </c:pt>
                <c:pt idx="4">
                  <c:v>3.9E-2</c:v>
                </c:pt>
              </c:numCache>
            </c:numRef>
          </c:val>
          <c:extLst>
            <c:ext xmlns:c16="http://schemas.microsoft.com/office/drawing/2014/chart" uri="{C3380CC4-5D6E-409C-BE32-E72D297353CC}">
              <c16:uniqueId val="{00000001-5D64-4374-BF0E-E904C06884C8}"/>
            </c:ext>
          </c:extLst>
        </c:ser>
        <c:ser>
          <c:idx val="3"/>
          <c:order val="3"/>
          <c:tx>
            <c:strRef>
              <c:f>Hoja1!$E$1</c:f>
              <c:strCache>
                <c:ptCount val="1"/>
                <c:pt idx="0">
                  <c:v>Total</c:v>
                </c:pt>
              </c:strCache>
            </c:strRef>
          </c:tx>
          <c:spPr>
            <a:solidFill>
              <a:srgbClr val="A31115"/>
            </a:solidFill>
            <a:ln>
              <a:solidFill>
                <a:srgbClr val="A3111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Hoja1!$E$2:$E$6</c:f>
              <c:numCache>
                <c:formatCode>0%</c:formatCode>
                <c:ptCount val="5"/>
                <c:pt idx="0">
                  <c:v>9.6000000000000002E-2</c:v>
                </c:pt>
                <c:pt idx="1">
                  <c:v>0.372</c:v>
                </c:pt>
                <c:pt idx="2">
                  <c:v>0.41399999999999998</c:v>
                </c:pt>
                <c:pt idx="3">
                  <c:v>9.9000000000000005E-2</c:v>
                </c:pt>
                <c:pt idx="4">
                  <c:v>1.7999999999999999E-2</c:v>
                </c:pt>
              </c:numCache>
            </c:numRef>
          </c:val>
          <c:extLst>
            <c:ext xmlns:c16="http://schemas.microsoft.com/office/drawing/2014/chart" uri="{C3380CC4-5D6E-409C-BE32-E72D297353CC}">
              <c16:uniqueId val="{00000002-5D64-4374-BF0E-E904C06884C8}"/>
            </c:ext>
          </c:extLst>
        </c:ser>
        <c:dLbls>
          <c:showLegendKey val="0"/>
          <c:showVal val="1"/>
          <c:showCatName val="0"/>
          <c:showSerName val="0"/>
          <c:showPercent val="0"/>
          <c:showBubbleSize val="0"/>
        </c:dLbls>
        <c:gapWidth val="100"/>
        <c:overlap val="-25"/>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1"/>
        <c:axPos val="l"/>
        <c:numFmt formatCode="0%" sourceLinked="1"/>
        <c:majorTickMark val="none"/>
        <c:minorTickMark val="none"/>
        <c:tickLblPos val="none"/>
        <c:crossAx val="309493743"/>
        <c:crosses val="autoZero"/>
        <c:crossBetween val="between"/>
      </c:valAx>
      <c:spPr>
        <a:noFill/>
        <a:ln w="25400">
          <a:noFill/>
        </a:ln>
        <a:effectLst/>
      </c:spPr>
    </c:plotArea>
    <c:legend>
      <c:legendPos val="r"/>
      <c:layout>
        <c:manualLayout>
          <c:xMode val="edge"/>
          <c:yMode val="edge"/>
          <c:x val="0.78449123943738019"/>
          <c:y val="4.2543435393456445E-2"/>
          <c:w val="0.18017980076131856"/>
          <c:h val="0.2414010392200697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percentStacked"/>
        <c:varyColors val="0"/>
        <c:ser>
          <c:idx val="0"/>
          <c:order val="0"/>
          <c:tx>
            <c:strRef>
              <c:f>Hoja1!$B$1</c:f>
              <c:strCache>
                <c:ptCount val="1"/>
                <c:pt idx="0">
                  <c:v>Mucho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Hoja1!$B$2:$B$7</c:f>
              <c:numCache>
                <c:formatCode>0%</c:formatCode>
                <c:ptCount val="6"/>
                <c:pt idx="0">
                  <c:v>0.69499999999999995</c:v>
                </c:pt>
                <c:pt idx="1">
                  <c:v>0.63800000000000001</c:v>
                </c:pt>
                <c:pt idx="2">
                  <c:v>0.625</c:v>
                </c:pt>
                <c:pt idx="3">
                  <c:v>0.60899999999999999</c:v>
                </c:pt>
                <c:pt idx="4">
                  <c:v>0.60399999999999998</c:v>
                </c:pt>
                <c:pt idx="5">
                  <c:v>0.58899999999999997</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Algo</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Hoja1!$C$2:$C$7</c:f>
              <c:numCache>
                <c:formatCode>0%</c:formatCode>
                <c:ptCount val="6"/>
                <c:pt idx="0">
                  <c:v>0.26600000000000001</c:v>
                </c:pt>
                <c:pt idx="1">
                  <c:v>0.27300000000000002</c:v>
                </c:pt>
                <c:pt idx="2">
                  <c:v>0.29899999999999999</c:v>
                </c:pt>
                <c:pt idx="3">
                  <c:v>0.32600000000000001</c:v>
                </c:pt>
                <c:pt idx="4">
                  <c:v>0.32</c:v>
                </c:pt>
                <c:pt idx="5">
                  <c:v>0.34100000000000003</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Poco</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Hoja1!$D$2:$D$7</c:f>
              <c:numCache>
                <c:formatCode>0%</c:formatCode>
                <c:ptCount val="6"/>
                <c:pt idx="0">
                  <c:v>2.9000000000000001E-2</c:v>
                </c:pt>
                <c:pt idx="1">
                  <c:v>7.5999999999999998E-2</c:v>
                </c:pt>
                <c:pt idx="2">
                  <c:v>4.2000000000000003E-2</c:v>
                </c:pt>
                <c:pt idx="3">
                  <c:v>4.7E-2</c:v>
                </c:pt>
                <c:pt idx="4">
                  <c:v>6.3E-2</c:v>
                </c:pt>
                <c:pt idx="5">
                  <c:v>4.9000000000000002E-2</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Nada</c:v>
                </c:pt>
              </c:strCache>
            </c:strRef>
          </c:tx>
          <c:spPr>
            <a:solidFill>
              <a:schemeClr val="accent1">
                <a:lumMod val="60000"/>
              </a:schemeClr>
            </a:solidFill>
            <a:ln>
              <a:noFill/>
            </a:ln>
            <a:effectLst/>
          </c:spPr>
          <c:invertIfNegative val="0"/>
          <c:dLbls>
            <c:delete val="1"/>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Hoja1!$E$2:$E$7</c:f>
              <c:numCache>
                <c:formatCode>0%</c:formatCode>
                <c:ptCount val="6"/>
                <c:pt idx="0">
                  <c:v>0.01</c:v>
                </c:pt>
                <c:pt idx="1">
                  <c:v>1.2999999999999999E-2</c:v>
                </c:pt>
                <c:pt idx="2">
                  <c:v>3.4000000000000002E-2</c:v>
                </c:pt>
                <c:pt idx="3">
                  <c:v>1.7999999999999999E-2</c:v>
                </c:pt>
                <c:pt idx="4">
                  <c:v>1.2999999999999999E-2</c:v>
                </c:pt>
                <c:pt idx="5">
                  <c:v>2.1000000000000001E-2</c:v>
                </c:pt>
              </c:numCache>
            </c:numRef>
          </c:val>
          <c:extLst>
            <c:ext xmlns:c16="http://schemas.microsoft.com/office/drawing/2014/chart" uri="{C3380CC4-5D6E-409C-BE32-E72D297353CC}">
              <c16:uniqueId val="{00000003-99EC-463F-A80F-8996870422FB}"/>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48133016391819"/>
          <c:y val="0.79994099357947357"/>
          <c:w val="0.30924119744465906"/>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clustered"/>
        <c:varyColors val="0"/>
        <c:ser>
          <c:idx val="0"/>
          <c:order val="0"/>
          <c:tx>
            <c:strRef>
              <c:f>Hoja1!$B$1</c:f>
              <c:strCache>
                <c:ptCount val="1"/>
                <c:pt idx="0">
                  <c:v>Comfandi</c:v>
                </c:pt>
              </c:strCache>
            </c:strRef>
          </c:tx>
          <c:spPr>
            <a:solidFill>
              <a:srgbClr val="282C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82C6A"/>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Hoja1!$B$2:$B$7</c:f>
              <c:numCache>
                <c:formatCode>0%</c:formatCode>
                <c:ptCount val="6"/>
                <c:pt idx="0">
                  <c:v>0.76400000000000001</c:v>
                </c:pt>
                <c:pt idx="1">
                  <c:v>0.65</c:v>
                </c:pt>
                <c:pt idx="2">
                  <c:v>0.66900000000000004</c:v>
                </c:pt>
                <c:pt idx="3">
                  <c:v>0.61099999999999999</c:v>
                </c:pt>
                <c:pt idx="4">
                  <c:v>0.67500000000000004</c:v>
                </c:pt>
                <c:pt idx="5">
                  <c:v>0.61799999999999999</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Comfenalco</c:v>
                </c:pt>
              </c:strCache>
            </c:strRef>
          </c:tx>
          <c:spPr>
            <a:solidFill>
              <a:schemeClr val="accent3">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accent3">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Hoja1!$C$2:$C$7</c:f>
              <c:numCache>
                <c:formatCode>0%</c:formatCode>
                <c:ptCount val="6"/>
                <c:pt idx="0">
                  <c:v>0.67600000000000005</c:v>
                </c:pt>
                <c:pt idx="1">
                  <c:v>0.67600000000000005</c:v>
                </c:pt>
                <c:pt idx="2">
                  <c:v>0.622</c:v>
                </c:pt>
                <c:pt idx="3">
                  <c:v>0.64900000000000002</c:v>
                </c:pt>
                <c:pt idx="4">
                  <c:v>0.51400000000000001</c:v>
                </c:pt>
                <c:pt idx="5">
                  <c:v>0.622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No afiliado</c:v>
                </c:pt>
              </c:strCache>
            </c:strRef>
          </c:tx>
          <c:spPr>
            <a:solidFill>
              <a:schemeClr val="bg1">
                <a:lumMod val="65000"/>
              </a:schemeClr>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Hoja1!$D$2:$D$7</c:f>
              <c:numCache>
                <c:formatCode>0%</c:formatCode>
                <c:ptCount val="6"/>
                <c:pt idx="0">
                  <c:v>0.63400000000000001</c:v>
                </c:pt>
                <c:pt idx="1">
                  <c:v>0.60799999999999998</c:v>
                </c:pt>
                <c:pt idx="2">
                  <c:v>0.58199999999999996</c:v>
                </c:pt>
                <c:pt idx="3">
                  <c:v>0.58799999999999997</c:v>
                </c:pt>
                <c:pt idx="4">
                  <c:v>0.57499999999999996</c:v>
                </c:pt>
                <c:pt idx="5">
                  <c:v>0.54200000000000004</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Total</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Hoja1!$E$2:$E$7</c:f>
              <c:numCache>
                <c:formatCode>0%</c:formatCode>
                <c:ptCount val="6"/>
                <c:pt idx="0">
                  <c:v>0.69499999999999995</c:v>
                </c:pt>
                <c:pt idx="1">
                  <c:v>0.63800000000000001</c:v>
                </c:pt>
                <c:pt idx="2">
                  <c:v>0.625</c:v>
                </c:pt>
                <c:pt idx="3">
                  <c:v>0.60899999999999999</c:v>
                </c:pt>
                <c:pt idx="4">
                  <c:v>0.60399999999999998</c:v>
                </c:pt>
                <c:pt idx="5">
                  <c:v>0.58899999999999997</c:v>
                </c:pt>
              </c:numCache>
            </c:numRef>
          </c:val>
          <c:extLst>
            <c:ext xmlns:c16="http://schemas.microsoft.com/office/drawing/2014/chart" uri="{C3380CC4-5D6E-409C-BE32-E72D297353CC}">
              <c16:uniqueId val="{00000001-9ADA-4451-9853-30D5CC899436}"/>
            </c:ext>
          </c:extLst>
        </c:ser>
        <c:dLbls>
          <c:dLblPos val="ctr"/>
          <c:showLegendKey val="0"/>
          <c:showVal val="1"/>
          <c:showCatName val="0"/>
          <c:showSerName val="0"/>
          <c:showPercent val="0"/>
          <c:showBubbleSize val="0"/>
        </c:dLbls>
        <c:gapWidth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48133016391819"/>
          <c:y val="0.79994099357947357"/>
          <c:w val="0.46484573862229489"/>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83554104032450494"/>
          <c:h val="0.80797885356788313"/>
        </c:manualLayout>
      </c:layout>
      <c:barChart>
        <c:barDir val="bar"/>
        <c:grouping val="clustered"/>
        <c:varyColors val="0"/>
        <c:ser>
          <c:idx val="0"/>
          <c:order val="0"/>
          <c:tx>
            <c:strRef>
              <c:f>Hoja1!$B$1</c:f>
              <c:strCache>
                <c:ptCount val="1"/>
                <c:pt idx="0">
                  <c:v>Total</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C00000"/>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Hoja1!$B$2:$B$6</c:f>
              <c:numCache>
                <c:formatCode>0%</c:formatCode>
                <c:ptCount val="5"/>
                <c:pt idx="0">
                  <c:v>8.0000000000000002E-3</c:v>
                </c:pt>
                <c:pt idx="1">
                  <c:v>2.5999999999999999E-2</c:v>
                </c:pt>
                <c:pt idx="2">
                  <c:v>4.9000000000000002E-2</c:v>
                </c:pt>
                <c:pt idx="3">
                  <c:v>0.313</c:v>
                </c:pt>
                <c:pt idx="4">
                  <c:v>0.60399999999999998</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No afiliado</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Hoja1!$C$2:$C$6</c:f>
              <c:numCache>
                <c:formatCode>0%</c:formatCode>
                <c:ptCount val="5"/>
                <c:pt idx="0">
                  <c:v>0.02</c:v>
                </c:pt>
                <c:pt idx="1">
                  <c:v>1.2999999999999999E-2</c:v>
                </c:pt>
                <c:pt idx="2">
                  <c:v>4.5999999999999999E-2</c:v>
                </c:pt>
                <c:pt idx="3">
                  <c:v>0.36599999999999999</c:v>
                </c:pt>
                <c:pt idx="4">
                  <c:v>0.55600000000000005</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Comfenalco</c:v>
                </c:pt>
              </c:strCache>
            </c:strRef>
          </c:tx>
          <c:spPr>
            <a:solidFill>
              <a:schemeClr val="accent3">
                <a:lumMod val="50000"/>
              </a:schemeClr>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3">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Hoja1!$D$2:$D$6</c:f>
              <c:numCache>
                <c:formatCode>0%</c:formatCode>
                <c:ptCount val="5"/>
                <c:pt idx="0">
                  <c:v>0</c:v>
                </c:pt>
                <c:pt idx="1">
                  <c:v>4.1000000000000002E-2</c:v>
                </c:pt>
                <c:pt idx="2">
                  <c:v>8.1000000000000003E-2</c:v>
                </c:pt>
                <c:pt idx="3">
                  <c:v>0.23</c:v>
                </c:pt>
                <c:pt idx="4">
                  <c:v>0.64900000000000002</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Comfandi</c:v>
                </c:pt>
              </c:strCache>
            </c:strRef>
          </c:tx>
          <c:spPr>
            <a:solidFill>
              <a:srgbClr val="282C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282C6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Hoja1!$E$2:$E$6</c:f>
              <c:numCache>
                <c:formatCode>0%</c:formatCode>
                <c:ptCount val="5"/>
                <c:pt idx="0">
                  <c:v>0</c:v>
                </c:pt>
                <c:pt idx="1">
                  <c:v>3.2000000000000001E-2</c:v>
                </c:pt>
                <c:pt idx="2">
                  <c:v>3.7999999999999999E-2</c:v>
                </c:pt>
                <c:pt idx="3">
                  <c:v>0.29899999999999999</c:v>
                </c:pt>
                <c:pt idx="4">
                  <c:v>0.63100000000000001</c:v>
                </c:pt>
              </c:numCache>
            </c:numRef>
          </c:val>
          <c:extLst>
            <c:ext xmlns:c16="http://schemas.microsoft.com/office/drawing/2014/chart" uri="{C3380CC4-5D6E-409C-BE32-E72D297353CC}">
              <c16:uniqueId val="{00000000-EAE4-4DBE-A35F-5CE54F2CE441}"/>
            </c:ext>
          </c:extLst>
        </c:ser>
        <c:dLbls>
          <c:dLblPos val="ctr"/>
          <c:showLegendKey val="0"/>
          <c:showVal val="1"/>
          <c:showCatName val="0"/>
          <c:showSerName val="0"/>
          <c:showPercent val="0"/>
          <c:showBubbleSize val="0"/>
        </c:dLbls>
        <c:gapWidth val="100"/>
        <c:axId val="164695216"/>
        <c:axId val="164695632"/>
      </c:barChart>
      <c:catAx>
        <c:axId val="164695216"/>
        <c:scaling>
          <c:orientation val="minMax"/>
        </c:scaling>
        <c:delete val="0"/>
        <c:axPos val="l"/>
        <c:numFmt formatCode="General" sourceLinked="1"/>
        <c:majorTickMark val="none"/>
        <c:minorTickMark val="none"/>
        <c:tickLblPos val="nextTo"/>
        <c:spPr>
          <a:noFill/>
          <a:ln w="9525" cap="flat" cmpd="sng" algn="ctr">
            <a:solidFill>
              <a:srgbClr val="666666">
                <a:alpha val="98000"/>
              </a:srgb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009632050710643"/>
          <c:y val="0.89669213146150317"/>
          <c:w val="0.5599278215223098"/>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percentStacked"/>
        <c:varyColors val="0"/>
        <c:ser>
          <c:idx val="0"/>
          <c:order val="0"/>
          <c:tx>
            <c:strRef>
              <c:f>Hoja1!$B$1</c:f>
              <c:strCache>
                <c:ptCount val="1"/>
                <c:pt idx="0">
                  <c:v>10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Hoja1!$B$2:$B$4</c:f>
              <c:numCache>
                <c:formatCode>0%</c:formatCode>
                <c:ptCount val="3"/>
                <c:pt idx="0">
                  <c:v>0.34899999999999998</c:v>
                </c:pt>
                <c:pt idx="1">
                  <c:v>0.375</c:v>
                </c:pt>
                <c:pt idx="2">
                  <c:v>0.44500000000000001</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9</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Hoja1!$C$2:$C$4</c:f>
              <c:numCache>
                <c:formatCode>0%</c:formatCode>
                <c:ptCount val="3"/>
                <c:pt idx="0">
                  <c:v>5.1999999999999998E-2</c:v>
                </c:pt>
                <c:pt idx="1">
                  <c:v>9.9000000000000005E-2</c:v>
                </c:pt>
                <c:pt idx="2">
                  <c:v>8.1000000000000003E-2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8</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Hoja1!$D$2:$D$4</c:f>
              <c:numCache>
                <c:formatCode>0%</c:formatCode>
                <c:ptCount val="3"/>
                <c:pt idx="0">
                  <c:v>6.8000000000000005E-2</c:v>
                </c:pt>
                <c:pt idx="1">
                  <c:v>0.115</c:v>
                </c:pt>
                <c:pt idx="2">
                  <c:v>0.151</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7</c:v>
                </c:pt>
              </c:strCache>
            </c:strRef>
          </c:tx>
          <c:spPr>
            <a:solidFill>
              <a:schemeClr val="accent1">
                <a:lumMod val="60000"/>
              </a:schemeClr>
            </a:solidFill>
            <a:ln>
              <a:noFill/>
            </a:ln>
            <a:effectLst/>
          </c:spPr>
          <c:invertIfNegative val="0"/>
          <c:dLbls>
            <c:delete val="1"/>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Hoja1!$E$2:$E$4</c:f>
              <c:numCache>
                <c:formatCode>0%</c:formatCode>
                <c:ptCount val="3"/>
                <c:pt idx="0">
                  <c:v>7.0000000000000007E-2</c:v>
                </c:pt>
                <c:pt idx="1">
                  <c:v>9.6000000000000002E-2</c:v>
                </c:pt>
                <c:pt idx="2">
                  <c:v>0.06</c:v>
                </c:pt>
              </c:numCache>
            </c:numRef>
          </c:val>
          <c:extLst>
            <c:ext xmlns:c16="http://schemas.microsoft.com/office/drawing/2014/chart" uri="{C3380CC4-5D6E-409C-BE32-E72D297353CC}">
              <c16:uniqueId val="{00000003-99EC-463F-A80F-8996870422FB}"/>
            </c:ext>
          </c:extLst>
        </c:ser>
        <c:ser>
          <c:idx val="4"/>
          <c:order val="4"/>
          <c:tx>
            <c:strRef>
              <c:f>Hoja1!$F$1</c:f>
              <c:strCache>
                <c:ptCount val="1"/>
                <c:pt idx="0">
                  <c:v>6</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Hoja1!$F$2:$F$4</c:f>
              <c:numCache>
                <c:formatCode>0%</c:formatCode>
                <c:ptCount val="3"/>
                <c:pt idx="0">
                  <c:v>0.104</c:v>
                </c:pt>
                <c:pt idx="1">
                  <c:v>5.5E-2</c:v>
                </c:pt>
                <c:pt idx="2">
                  <c:v>8.3000000000000004E-2</c:v>
                </c:pt>
              </c:numCache>
            </c:numRef>
          </c:val>
          <c:extLst>
            <c:ext xmlns:c16="http://schemas.microsoft.com/office/drawing/2014/chart" uri="{C3380CC4-5D6E-409C-BE32-E72D297353CC}">
              <c16:uniqueId val="{00000000-AEA6-4330-9B32-1EBCAC9C8EF9}"/>
            </c:ext>
          </c:extLst>
        </c:ser>
        <c:ser>
          <c:idx val="5"/>
          <c:order val="5"/>
          <c:tx>
            <c:strRef>
              <c:f>Hoja1!$G$1</c:f>
              <c:strCache>
                <c:ptCount val="1"/>
                <c:pt idx="0">
                  <c:v>5</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Hoja1!$G$2:$G$4</c:f>
              <c:numCache>
                <c:formatCode>0%</c:formatCode>
                <c:ptCount val="3"/>
                <c:pt idx="0">
                  <c:v>0.13300000000000001</c:v>
                </c:pt>
                <c:pt idx="1">
                  <c:v>0.11700000000000001</c:v>
                </c:pt>
                <c:pt idx="2">
                  <c:v>9.4E-2</c:v>
                </c:pt>
              </c:numCache>
            </c:numRef>
          </c:val>
          <c:extLst>
            <c:ext xmlns:c16="http://schemas.microsoft.com/office/drawing/2014/chart" uri="{C3380CC4-5D6E-409C-BE32-E72D297353CC}">
              <c16:uniqueId val="{00000001-AEA6-4330-9B32-1EBCAC9C8EF9}"/>
            </c:ext>
          </c:extLst>
        </c:ser>
        <c:ser>
          <c:idx val="6"/>
          <c:order val="6"/>
          <c:tx>
            <c:strRef>
              <c:f>Hoja1!$H$1</c:f>
              <c:strCache>
                <c:ptCount val="1"/>
                <c:pt idx="0">
                  <c:v>4</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Hoja1!$H$2:$H$4</c:f>
              <c:numCache>
                <c:formatCode>0%</c:formatCode>
                <c:ptCount val="3"/>
                <c:pt idx="0">
                  <c:v>5.7000000000000002E-2</c:v>
                </c:pt>
                <c:pt idx="1">
                  <c:v>4.2000000000000003E-2</c:v>
                </c:pt>
                <c:pt idx="2">
                  <c:v>2.9000000000000001E-2</c:v>
                </c:pt>
              </c:numCache>
            </c:numRef>
          </c:val>
          <c:extLst>
            <c:ext xmlns:c16="http://schemas.microsoft.com/office/drawing/2014/chart" uri="{C3380CC4-5D6E-409C-BE32-E72D297353CC}">
              <c16:uniqueId val="{00000002-AEA6-4330-9B32-1EBCAC9C8EF9}"/>
            </c:ext>
          </c:extLst>
        </c:ser>
        <c:ser>
          <c:idx val="7"/>
          <c:order val="7"/>
          <c:tx>
            <c:strRef>
              <c:f>Hoja1!$I$1</c:f>
              <c:strCache>
                <c:ptCount val="1"/>
                <c:pt idx="0">
                  <c:v>3</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Hoja1!$I$2:$I$4</c:f>
              <c:numCache>
                <c:formatCode>0%</c:formatCode>
                <c:ptCount val="3"/>
                <c:pt idx="0">
                  <c:v>0.06</c:v>
                </c:pt>
                <c:pt idx="1">
                  <c:v>3.5999999999999997E-2</c:v>
                </c:pt>
                <c:pt idx="2">
                  <c:v>2.5999999999999999E-2</c:v>
                </c:pt>
              </c:numCache>
            </c:numRef>
          </c:val>
          <c:extLst>
            <c:ext xmlns:c16="http://schemas.microsoft.com/office/drawing/2014/chart" uri="{C3380CC4-5D6E-409C-BE32-E72D297353CC}">
              <c16:uniqueId val="{00000003-AEA6-4330-9B32-1EBCAC9C8EF9}"/>
            </c:ext>
          </c:extLst>
        </c:ser>
        <c:ser>
          <c:idx val="8"/>
          <c:order val="8"/>
          <c:tx>
            <c:strRef>
              <c:f>Hoja1!$J$1</c:f>
              <c:strCache>
                <c:ptCount val="1"/>
                <c:pt idx="0">
                  <c:v>2</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Hoja1!$J$2:$J$4</c:f>
              <c:numCache>
                <c:formatCode>0%</c:formatCode>
                <c:ptCount val="3"/>
                <c:pt idx="0">
                  <c:v>5.7000000000000002E-2</c:v>
                </c:pt>
                <c:pt idx="1">
                  <c:v>1.6E-2</c:v>
                </c:pt>
                <c:pt idx="2">
                  <c:v>5.0000000000000001E-3</c:v>
                </c:pt>
              </c:numCache>
            </c:numRef>
          </c:val>
          <c:extLst>
            <c:ext xmlns:c16="http://schemas.microsoft.com/office/drawing/2014/chart" uri="{C3380CC4-5D6E-409C-BE32-E72D297353CC}">
              <c16:uniqueId val="{00000004-AEA6-4330-9B32-1EBCAC9C8EF9}"/>
            </c:ext>
          </c:extLst>
        </c:ser>
        <c:ser>
          <c:idx val="9"/>
          <c:order val="9"/>
          <c:tx>
            <c:strRef>
              <c:f>Hoja1!$K$1</c:f>
              <c:strCache>
                <c:ptCount val="1"/>
                <c:pt idx="0">
                  <c:v>1</c:v>
                </c:pt>
              </c:strCache>
            </c:strRef>
          </c:tx>
          <c:spPr>
            <a:solidFill>
              <a:schemeClr val="accent1">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Hoja1!$K$2:$K$4</c:f>
              <c:numCache>
                <c:formatCode>0%</c:formatCode>
                <c:ptCount val="3"/>
                <c:pt idx="0">
                  <c:v>2.1000000000000001E-2</c:v>
                </c:pt>
                <c:pt idx="1">
                  <c:v>3.1E-2</c:v>
                </c:pt>
                <c:pt idx="2">
                  <c:v>0.01</c:v>
                </c:pt>
              </c:numCache>
            </c:numRef>
          </c:val>
          <c:extLst>
            <c:ext xmlns:c16="http://schemas.microsoft.com/office/drawing/2014/chart" uri="{C3380CC4-5D6E-409C-BE32-E72D297353CC}">
              <c16:uniqueId val="{00000005-AEA6-4330-9B32-1EBCAC9C8EF9}"/>
            </c:ext>
          </c:extLst>
        </c:ser>
        <c:ser>
          <c:idx val="10"/>
          <c:order val="10"/>
          <c:tx>
            <c:strRef>
              <c:f>Hoja1!$L$1</c:f>
              <c:strCache>
                <c:ptCount val="1"/>
                <c:pt idx="0">
                  <c:v>0</c:v>
                </c:pt>
              </c:strCache>
            </c:strRef>
          </c:tx>
          <c:spPr>
            <a:solidFill>
              <a:schemeClr val="accent3">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Hoja1!$L$2:$L$4</c:f>
              <c:numCache>
                <c:formatCode>0%</c:formatCode>
                <c:ptCount val="3"/>
                <c:pt idx="0">
                  <c:v>2.9000000000000001E-2</c:v>
                </c:pt>
                <c:pt idx="1">
                  <c:v>1.7999999999999999E-2</c:v>
                </c:pt>
                <c:pt idx="2">
                  <c:v>1.6E-2</c:v>
                </c:pt>
              </c:numCache>
            </c:numRef>
          </c:val>
          <c:extLst>
            <c:ext xmlns:c16="http://schemas.microsoft.com/office/drawing/2014/chart" uri="{C3380CC4-5D6E-409C-BE32-E72D297353CC}">
              <c16:uniqueId val="{00000006-AEA6-4330-9B32-1EBCAC9C8EF9}"/>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009632050710643"/>
          <c:y val="0.87323731015676864"/>
          <c:w val="0.40042304263853812"/>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clustered"/>
        <c:varyColors val="0"/>
        <c:ser>
          <c:idx val="0"/>
          <c:order val="0"/>
          <c:tx>
            <c:strRef>
              <c:f>Hoja1!$B$1</c:f>
              <c:strCache>
                <c:ptCount val="1"/>
                <c:pt idx="0">
                  <c:v>Comfandi</c:v>
                </c:pt>
              </c:strCache>
            </c:strRef>
          </c:tx>
          <c:spPr>
            <a:solidFill>
              <a:srgbClr val="282C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82C6A"/>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Hoja1!$B$2:$B$4</c:f>
              <c:numCache>
                <c:formatCode>0%</c:formatCode>
                <c:ptCount val="3"/>
                <c:pt idx="0">
                  <c:v>0.57299999999999995</c:v>
                </c:pt>
                <c:pt idx="1">
                  <c:v>0.71299999999999997</c:v>
                </c:pt>
                <c:pt idx="2">
                  <c:v>0.79600000000000004</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Comfenalco</c:v>
                </c:pt>
              </c:strCache>
            </c:strRef>
          </c:tx>
          <c:spPr>
            <a:solidFill>
              <a:schemeClr val="accent3">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accent3">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Hoja1!$C$2:$C$4</c:f>
              <c:numCache>
                <c:formatCode>0%</c:formatCode>
                <c:ptCount val="3"/>
                <c:pt idx="0">
                  <c:v>0.36599999999999999</c:v>
                </c:pt>
                <c:pt idx="1">
                  <c:v>0.55399999999999994</c:v>
                </c:pt>
                <c:pt idx="2">
                  <c:v>0.69</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No afiliado</c:v>
                </c:pt>
              </c:strCache>
            </c:strRef>
          </c:tx>
          <c:spPr>
            <a:solidFill>
              <a:schemeClr val="bg1">
                <a:lumMod val="65000"/>
              </a:schemeClr>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Hoja1!$D$2:$D$4</c:f>
              <c:numCache>
                <c:formatCode>0%</c:formatCode>
                <c:ptCount val="3"/>
                <c:pt idx="0">
                  <c:v>0.41199999999999998</c:v>
                </c:pt>
                <c:pt idx="1">
                  <c:v>0.47700000000000004</c:v>
                </c:pt>
                <c:pt idx="2">
                  <c:v>0.54900000000000004</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Total</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Hoja1!$E$2:$E$4</c:f>
              <c:numCache>
                <c:formatCode>0%</c:formatCode>
                <c:ptCount val="3"/>
                <c:pt idx="0">
                  <c:v>0.46899999999999997</c:v>
                </c:pt>
                <c:pt idx="1">
                  <c:v>0.58899999999999997</c:v>
                </c:pt>
                <c:pt idx="2">
                  <c:v>0.67700000000000005</c:v>
                </c:pt>
              </c:numCache>
            </c:numRef>
          </c:val>
          <c:extLst>
            <c:ext xmlns:c16="http://schemas.microsoft.com/office/drawing/2014/chart" uri="{C3380CC4-5D6E-409C-BE32-E72D297353CC}">
              <c16:uniqueId val="{00000001-9ADA-4451-9853-30D5CC899436}"/>
            </c:ext>
          </c:extLst>
        </c:ser>
        <c:dLbls>
          <c:dLblPos val="ctr"/>
          <c:showLegendKey val="0"/>
          <c:showVal val="1"/>
          <c:showCatName val="0"/>
          <c:showSerName val="0"/>
          <c:showPercent val="0"/>
          <c:showBubbleSize val="0"/>
        </c:dLbls>
        <c:gapWidth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48133016391819"/>
          <c:y val="0.79994099357947357"/>
          <c:w val="0.46484573862229489"/>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343699639312048"/>
          <c:y val="3.6424735122624417E-2"/>
          <c:w val="0.62469038080603057"/>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4519-40AF-89C6-670AC41968CB}"/>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4519-40AF-89C6-670AC41968C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Hoja1!$A$2:$A$14</c:f>
              <c:strCache>
                <c:ptCount val="13"/>
                <c:pt idx="0">
                  <c:v>Redes sociales</c:v>
                </c:pt>
                <c:pt idx="1">
                  <c:v>Sitios web</c:v>
                </c:pt>
                <c:pt idx="2">
                  <c:v>Television</c:v>
                </c:pt>
                <c:pt idx="3">
                  <c:v>Correo electrónico</c:v>
                </c:pt>
                <c:pt idx="4">
                  <c:v>Periódicos y revistas</c:v>
                </c:pt>
                <c:pt idx="5">
                  <c:v>Aplicaciones móviles</c:v>
                </c:pt>
                <c:pt idx="6">
                  <c:v>Publicidad en exteriores (vallas, paradas de autobús, etc.)</c:v>
                </c:pt>
                <c:pt idx="7">
                  <c:v>Radio</c:v>
                </c:pt>
                <c:pt idx="8">
                  <c:v>Dasam tour</c:v>
                </c:pt>
                <c:pt idx="9">
                  <c:v>On vacation</c:v>
                </c:pt>
                <c:pt idx="10">
                  <c:v>Booking</c:v>
                </c:pt>
                <c:pt idx="11">
                  <c:v>Viaje éxito</c:v>
                </c:pt>
                <c:pt idx="12">
                  <c:v>La familia</c:v>
                </c:pt>
              </c:strCache>
            </c:strRef>
          </c:cat>
          <c:val>
            <c:numRef>
              <c:f>Hoja1!$B$2:$B$14</c:f>
              <c:numCache>
                <c:formatCode>0%</c:formatCode>
                <c:ptCount val="13"/>
                <c:pt idx="0">
                  <c:v>0.51400000000000001</c:v>
                </c:pt>
                <c:pt idx="1">
                  <c:v>0.47199999999999998</c:v>
                </c:pt>
                <c:pt idx="2">
                  <c:v>0.33300000000000002</c:v>
                </c:pt>
                <c:pt idx="3">
                  <c:v>0.25700000000000001</c:v>
                </c:pt>
                <c:pt idx="4">
                  <c:v>0.153</c:v>
                </c:pt>
                <c:pt idx="5">
                  <c:v>0.125</c:v>
                </c:pt>
                <c:pt idx="6">
                  <c:v>0.111</c:v>
                </c:pt>
                <c:pt idx="7">
                  <c:v>0.09</c:v>
                </c:pt>
                <c:pt idx="8">
                  <c:v>0.03</c:v>
                </c:pt>
                <c:pt idx="9">
                  <c:v>0.01</c:v>
                </c:pt>
                <c:pt idx="10">
                  <c:v>0.01</c:v>
                </c:pt>
                <c:pt idx="11">
                  <c:v>0.01</c:v>
                </c:pt>
                <c:pt idx="12">
                  <c:v>0.01</c:v>
                </c:pt>
              </c:numCache>
            </c:numRef>
          </c:val>
          <c:extLst>
            <c:ext xmlns:c16="http://schemas.microsoft.com/office/drawing/2014/chart" uri="{C3380CC4-5D6E-409C-BE32-E72D297353CC}">
              <c16:uniqueId val="{00000002-4519-40AF-89C6-670AC41968CB}"/>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236550599698875E-2"/>
          <c:y val="0"/>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Pt>
            <c:idx val="1"/>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3-9A15-4B28-95D3-CD7AB2D1CA09}"/>
              </c:ext>
            </c:extLst>
          </c:dPt>
          <c:dPt>
            <c:idx val="3"/>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4-9A15-4B28-95D3-CD7AB2D1CA09}"/>
              </c:ext>
            </c:extLst>
          </c:dPt>
          <c:dPt>
            <c:idx val="5"/>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5-9A15-4B28-95D3-CD7AB2D1CA09}"/>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9A15-4B28-95D3-CD7AB2D1CA09}"/>
                </c:ext>
              </c:extLst>
            </c:dLbl>
            <c:dLbl>
              <c:idx val="1"/>
              <c:layout>
                <c:manualLayout>
                  <c:x val="2.9665245222570858E-17"/>
                  <c:y val="6.8181818181818177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A15-4B28-95D3-CD7AB2D1CA09}"/>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9A15-4B28-95D3-CD7AB2D1CA0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Excelente</c:v>
                </c:pt>
                <c:pt idx="1">
                  <c:v>Buena</c:v>
                </c:pt>
                <c:pt idx="2">
                  <c:v>Regular</c:v>
                </c:pt>
                <c:pt idx="3">
                  <c:v>Mala</c:v>
                </c:pt>
                <c:pt idx="4">
                  <c:v>Muy mala</c:v>
                </c:pt>
                <c:pt idx="5">
                  <c:v>Viajando y Gozando</c:v>
                </c:pt>
              </c:strCache>
            </c:strRef>
          </c:cat>
          <c:val>
            <c:numRef>
              <c:f>Hoja1!$B$2:$B$7</c:f>
              <c:numCache>
                <c:formatCode>0%</c:formatCode>
                <c:ptCount val="6"/>
                <c:pt idx="0">
                  <c:v>0.247</c:v>
                </c:pt>
                <c:pt idx="1">
                  <c:v>0.46600000000000003</c:v>
                </c:pt>
                <c:pt idx="2">
                  <c:v>0.23699999999999999</c:v>
                </c:pt>
                <c:pt idx="3">
                  <c:v>4.3999999999999997E-2</c:v>
                </c:pt>
                <c:pt idx="4">
                  <c:v>5.0000000000000001E-3</c:v>
                </c:pt>
                <c:pt idx="5">
                  <c:v>0.02</c:v>
                </c:pt>
              </c:numCache>
            </c:numRef>
          </c:val>
          <c:extLst>
            <c:ext xmlns:c16="http://schemas.microsoft.com/office/drawing/2014/chart" uri="{C3380CC4-5D6E-409C-BE32-E72D297353CC}">
              <c16:uniqueId val="{00000002-9A15-4B28-95D3-CD7AB2D1CA09}"/>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solidFill>
          <a:schemeClr val="bg1"/>
        </a:solid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D95A-4769-864E-618F00C52796}"/>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3-D95A-4769-864E-618F00C52796}"/>
              </c:ext>
            </c:extLst>
          </c:dPt>
          <c:dLbls>
            <c:dLbl>
              <c:idx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Arial Rounded MT Bold" panose="020F0704030504030204" pitchFamily="34" charset="0"/>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4-D95A-4769-864E-618F00C52796}"/>
                </c:ext>
              </c:extLst>
            </c:dLbl>
            <c:spPr>
              <a:noFill/>
              <a:ln>
                <a:noFill/>
              </a:ln>
              <a:effectLst/>
            </c:spPr>
            <c:txPr>
              <a:bodyPr rot="0" spcFirstLastPara="1" vertOverflow="ellipsis" vert="horz" wrap="square" anchor="ctr" anchorCtr="1"/>
              <a:lstStyle/>
              <a:p>
                <a:pPr>
                  <a:defRPr sz="1400" b="0" i="0" u="none" strike="noStrike" kern="1200" baseline="0">
                    <a:solidFill>
                      <a:schemeClr val="bg1">
                        <a:lumMod val="85000"/>
                      </a:schemeClr>
                    </a:solidFill>
                    <a:latin typeface="Arial Rounded MT Bold" panose="020F070403050403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Es clara y fácil de entender</c:v>
                </c:pt>
                <c:pt idx="1">
                  <c:v> Es atractiva y llamativa</c:v>
                </c:pt>
                <c:pt idx="2">
                  <c:v>Proporciona información útil</c:v>
                </c:pt>
                <c:pt idx="3">
                  <c:v>Me ayuda a tomar decisiones de compra</c:v>
                </c:pt>
                <c:pt idx="4">
                  <c:v>No la he visto</c:v>
                </c:pt>
                <c:pt idx="5">
                  <c:v>No proporciona información suficiente</c:v>
                </c:pt>
                <c:pt idx="6">
                  <c:v>No me llama la atención</c:v>
                </c:pt>
                <c:pt idx="7">
                  <c:v>Está presente en múltiples canales</c:v>
                </c:pt>
                <c:pt idx="8">
                  <c:v>Es muy recargada</c:v>
                </c:pt>
                <c:pt idx="9">
                  <c:v>No es clara</c:v>
                </c:pt>
              </c:strCache>
            </c:strRef>
          </c:cat>
          <c:val>
            <c:numRef>
              <c:f>Hoja1!$B$2:$B$11</c:f>
              <c:numCache>
                <c:formatCode>0%</c:formatCode>
                <c:ptCount val="10"/>
                <c:pt idx="0">
                  <c:v>0.58299999999999996</c:v>
                </c:pt>
                <c:pt idx="1">
                  <c:v>0.307</c:v>
                </c:pt>
                <c:pt idx="2">
                  <c:v>0.253</c:v>
                </c:pt>
                <c:pt idx="3">
                  <c:v>0.216</c:v>
                </c:pt>
                <c:pt idx="4">
                  <c:v>0.14099999999999999</c:v>
                </c:pt>
                <c:pt idx="5">
                  <c:v>0.104</c:v>
                </c:pt>
                <c:pt idx="6">
                  <c:v>0.10199999999999999</c:v>
                </c:pt>
                <c:pt idx="7">
                  <c:v>8.1000000000000003E-2</c:v>
                </c:pt>
                <c:pt idx="8">
                  <c:v>4.9000000000000002E-2</c:v>
                </c:pt>
                <c:pt idx="9">
                  <c:v>2.9000000000000001E-2</c:v>
                </c:pt>
              </c:numCache>
            </c:numRef>
          </c:val>
          <c:extLst>
            <c:ext xmlns:c16="http://schemas.microsoft.com/office/drawing/2014/chart" uri="{C3380CC4-5D6E-409C-BE32-E72D297353CC}">
              <c16:uniqueId val="{00000007-D95A-4769-864E-618F00C52796}"/>
            </c:ext>
          </c:extLst>
        </c:ser>
        <c:dLbls>
          <c:dLblPos val="inEnd"/>
          <c:showLegendKey val="0"/>
          <c:showVal val="1"/>
          <c:showCatName val="0"/>
          <c:showSerName val="0"/>
          <c:showPercent val="0"/>
          <c:showBubbleSize val="0"/>
        </c:dLbls>
        <c:gapWidth val="70"/>
        <c:axId val="309493743"/>
        <c:axId val="309492079"/>
      </c:barChart>
      <c:catAx>
        <c:axId val="309493743"/>
        <c:scaling>
          <c:orientation val="minMax"/>
        </c:scaling>
        <c:delete val="1"/>
        <c:axPos val="b"/>
        <c:numFmt formatCode="General" sourceLinked="1"/>
        <c:majorTickMark val="none"/>
        <c:minorTickMark val="none"/>
        <c:tickLblPos val="nextTo"/>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Rounded MT Bold" panose="020F0704030504030204" pitchFamily="34" charset="0"/>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sz="1600">
          <a:latin typeface="Arial Rounded MT Bold" panose="020F070403050403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673909370982175E-2"/>
          <c:y val="4.1381107283934418E-2"/>
          <c:w val="0.88414192072443365"/>
          <c:h val="0.94318197138394388"/>
        </c:manualLayout>
      </c:layout>
      <c:pieChart>
        <c:varyColors val="1"/>
        <c:ser>
          <c:idx val="0"/>
          <c:order val="0"/>
          <c:tx>
            <c:strRef>
              <c:f>Hoja1!$B$1</c:f>
              <c:strCache>
                <c:ptCount val="1"/>
                <c:pt idx="0">
                  <c:v>Ventas</c:v>
                </c:pt>
              </c:strCache>
            </c:strRef>
          </c:tx>
          <c:dPt>
            <c:idx val="0"/>
            <c:bubble3D val="0"/>
            <c:spPr>
              <a:solidFill>
                <a:srgbClr val="002060"/>
              </a:solidFill>
              <a:ln w="19050">
                <a:solidFill>
                  <a:schemeClr val="lt1"/>
                </a:solidFill>
              </a:ln>
              <a:effectLst/>
            </c:spPr>
            <c:extLst>
              <c:ext xmlns:c16="http://schemas.microsoft.com/office/drawing/2014/chart" uri="{C3380CC4-5D6E-409C-BE32-E72D297353CC}">
                <c16:uniqueId val="{00000001-EB29-4708-8BA3-B3262A1182C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D9-475A-8E41-AD5393CB9E53}"/>
              </c:ext>
            </c:extLst>
          </c:dPt>
          <c:cat>
            <c:strRef>
              <c:f>Hoja1!$A$2:$A$3</c:f>
              <c:strCache>
                <c:ptCount val="2"/>
                <c:pt idx="0">
                  <c:v>Sí</c:v>
                </c:pt>
                <c:pt idx="1">
                  <c:v>No</c:v>
                </c:pt>
              </c:strCache>
            </c:strRef>
          </c:cat>
          <c:val>
            <c:numRef>
              <c:f>Hoja1!$B$2:$B$3</c:f>
              <c:numCache>
                <c:formatCode>General</c:formatCode>
                <c:ptCount val="2"/>
                <c:pt idx="0">
                  <c:v>0.69</c:v>
                </c:pt>
                <c:pt idx="1">
                  <c:v>0.31</c:v>
                </c:pt>
              </c:numCache>
            </c:numRef>
          </c:val>
          <c:extLst>
            <c:ext xmlns:c16="http://schemas.microsoft.com/office/drawing/2014/chart" uri="{C3380CC4-5D6E-409C-BE32-E72D297353CC}">
              <c16:uniqueId val="{00000000-EB29-4708-8BA3-B3262A1182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535372999828773"/>
          <c:y val="3.6424735122624417E-2"/>
          <c:w val="0.62277378321731558"/>
          <c:h val="0.91573375819380354"/>
        </c:manualLayout>
      </c:layout>
      <c:barChart>
        <c:barDir val="bar"/>
        <c:grouping val="clustered"/>
        <c:varyColors val="0"/>
        <c:ser>
          <c:idx val="0"/>
          <c:order val="0"/>
          <c:tx>
            <c:strRef>
              <c:f>Hoja1!$B$1</c:f>
              <c:strCache>
                <c:ptCount val="1"/>
                <c:pt idx="0">
                  <c:v>Columna1</c:v>
                </c:pt>
              </c:strCache>
            </c:strRef>
          </c:tx>
          <c:spPr>
            <a:solidFill>
              <a:srgbClr val="282C6A"/>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AC6D-414F-BB0E-E1E55C79BB8B}"/>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AC6D-414F-BB0E-E1E55C79BB8B}"/>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AC6D-414F-BB0E-E1E55C79BB8B}"/>
                </c:ext>
              </c:extLst>
            </c:dLbl>
            <c:dLbl>
              <c:idx val="3"/>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AC6D-414F-BB0E-E1E55C79BB8B}"/>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AC6D-414F-BB0E-E1E55C79BB8B}"/>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AC6D-414F-BB0E-E1E55C79BB8B}"/>
                </c:ext>
              </c:extLst>
            </c:dLbl>
            <c:dLbl>
              <c:idx val="6"/>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AC6D-414F-BB0E-E1E55C79BB8B}"/>
                </c:ext>
              </c:extLst>
            </c:dLbl>
            <c:dLbl>
              <c:idx val="8"/>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AC6D-414F-BB0E-E1E55C79BB8B}"/>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AC6D-414F-BB0E-E1E55C79BB8B}"/>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Totalmente en desacuerdo</c:v>
                </c:pt>
                <c:pt idx="1">
                  <c:v>En desacuerdo</c:v>
                </c:pt>
                <c:pt idx="2">
                  <c:v>Neutral</c:v>
                </c:pt>
                <c:pt idx="3">
                  <c:v>De acuerdo</c:v>
                </c:pt>
                <c:pt idx="4">
                  <c:v>Totalmente de acuerdo</c:v>
                </c:pt>
              </c:strCache>
            </c:strRef>
          </c:cat>
          <c:val>
            <c:numRef>
              <c:f>Hoja1!$B$2:$B$6</c:f>
              <c:numCache>
                <c:formatCode>0%</c:formatCode>
                <c:ptCount val="5"/>
                <c:pt idx="0">
                  <c:v>1.6E-2</c:v>
                </c:pt>
                <c:pt idx="1">
                  <c:v>2.9000000000000001E-2</c:v>
                </c:pt>
                <c:pt idx="2">
                  <c:v>0.318</c:v>
                </c:pt>
                <c:pt idx="3">
                  <c:v>0.37</c:v>
                </c:pt>
                <c:pt idx="4">
                  <c:v>0.26800000000000002</c:v>
                </c:pt>
              </c:numCache>
            </c:numRef>
          </c:val>
          <c:extLst>
            <c:ext xmlns:c16="http://schemas.microsoft.com/office/drawing/2014/chart" uri="{C3380CC4-5D6E-409C-BE32-E72D297353CC}">
              <c16:uniqueId val="{00000009-AC6D-414F-BB0E-E1E55C79BB8B}"/>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555055618048"/>
          <c:y val="3.6424735122624417E-2"/>
          <c:w val="0.44550951964337793"/>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5149-42FB-8B4D-BDDF0057457A}"/>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5149-42FB-8B4D-BDDF0057457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Información detallada sobre los destinos</c:v>
                </c:pt>
                <c:pt idx="1">
                  <c:v>Opiniones y reseñas de otros clientes</c:v>
                </c:pt>
                <c:pt idx="2">
                  <c:v>Ofertas y descuentos especiales</c:v>
                </c:pt>
                <c:pt idx="3">
                  <c:v>Fotografías y videos de alta calidad</c:v>
                </c:pt>
                <c:pt idx="4">
                  <c:v>Claridad en precios y paquetes ofrecidos</c:v>
                </c:pt>
                <c:pt idx="5">
                  <c:v>Información detallada sobre actividades y excursiones</c:v>
                </c:pt>
                <c:pt idx="6">
                  <c:v>Información sobre políticas de cancelación y reembolso</c:v>
                </c:pt>
                <c:pt idx="7">
                  <c:v>Testimonios y reseñas de clientes</c:v>
                </c:pt>
                <c:pt idx="8">
                  <c:v>Presencia en medios reconocidos (televisión, prensa, etc.)</c:v>
                </c:pt>
                <c:pt idx="9">
                  <c:v>Información sobre los subsidios para los planes turísticos</c:v>
                </c:pt>
                <c:pt idx="10">
                  <c:v>Historias de viajes y experiencias reales</c:v>
                </c:pt>
                <c:pt idx="11">
                  <c:v>Certificaciones y reconocimientos de calidad</c:v>
                </c:pt>
              </c:strCache>
            </c:strRef>
          </c:cat>
          <c:val>
            <c:numRef>
              <c:f>Hoja1!$B$2:$B$13</c:f>
              <c:numCache>
                <c:formatCode>0%</c:formatCode>
                <c:ptCount val="12"/>
                <c:pt idx="0">
                  <c:v>0.46400000000000002</c:v>
                </c:pt>
                <c:pt idx="1">
                  <c:v>0.41099999999999998</c:v>
                </c:pt>
                <c:pt idx="2">
                  <c:v>0.39300000000000002</c:v>
                </c:pt>
                <c:pt idx="3">
                  <c:v>0.378</c:v>
                </c:pt>
                <c:pt idx="4">
                  <c:v>0.29699999999999999</c:v>
                </c:pt>
                <c:pt idx="5">
                  <c:v>0.27900000000000003</c:v>
                </c:pt>
                <c:pt idx="6">
                  <c:v>0.25800000000000001</c:v>
                </c:pt>
                <c:pt idx="7">
                  <c:v>0.25</c:v>
                </c:pt>
                <c:pt idx="8">
                  <c:v>0.19800000000000001</c:v>
                </c:pt>
                <c:pt idx="9">
                  <c:v>0.19500000000000001</c:v>
                </c:pt>
                <c:pt idx="10">
                  <c:v>0.16700000000000001</c:v>
                </c:pt>
                <c:pt idx="11">
                  <c:v>0.12</c:v>
                </c:pt>
              </c:numCache>
            </c:numRef>
          </c:val>
          <c:extLst>
            <c:ext xmlns:c16="http://schemas.microsoft.com/office/drawing/2014/chart" uri="{C3380CC4-5D6E-409C-BE32-E72D297353CC}">
              <c16:uniqueId val="{00000002-5149-42FB-8B4D-BDDF0057457A}"/>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A31115"/>
            </a:solidFill>
            <a:ln>
              <a:noFill/>
            </a:ln>
            <a:effectLst/>
          </c:spPr>
          <c:invertIfNegative val="0"/>
          <c:dPt>
            <c:idx val="1"/>
            <c:invertIfNegative val="0"/>
            <c:bubble3D val="0"/>
            <c:spPr>
              <a:solidFill>
                <a:srgbClr val="A31115"/>
              </a:solidFill>
              <a:ln>
                <a:noFill/>
              </a:ln>
              <a:effectLst/>
            </c:spPr>
            <c:extLst>
              <c:ext xmlns:c16="http://schemas.microsoft.com/office/drawing/2014/chart" uri="{C3380CC4-5D6E-409C-BE32-E72D297353CC}">
                <c16:uniqueId val="{00000001-4111-4F67-B584-C7DDD5E32A57}"/>
              </c:ext>
            </c:extLst>
          </c:dPt>
          <c:dPt>
            <c:idx val="3"/>
            <c:invertIfNegative val="0"/>
            <c:bubble3D val="0"/>
            <c:spPr>
              <a:solidFill>
                <a:srgbClr val="A31115"/>
              </a:solidFill>
              <a:ln>
                <a:noFill/>
              </a:ln>
              <a:effectLst/>
            </c:spPr>
            <c:extLst>
              <c:ext xmlns:c16="http://schemas.microsoft.com/office/drawing/2014/chart" uri="{C3380CC4-5D6E-409C-BE32-E72D297353CC}">
                <c16:uniqueId val="{00000003-4111-4F67-B584-C7DDD5E32A57}"/>
              </c:ext>
            </c:extLst>
          </c:dPt>
          <c:dPt>
            <c:idx val="5"/>
            <c:invertIfNegative val="0"/>
            <c:bubble3D val="0"/>
            <c:spPr>
              <a:solidFill>
                <a:srgbClr val="A31115"/>
              </a:solidFill>
              <a:ln>
                <a:noFill/>
              </a:ln>
              <a:effectLst/>
            </c:spPr>
            <c:extLst>
              <c:ext xmlns:c16="http://schemas.microsoft.com/office/drawing/2014/chart" uri="{C3380CC4-5D6E-409C-BE32-E72D297353CC}">
                <c16:uniqueId val="{00000005-4111-4F67-B584-C7DDD5E32A57}"/>
              </c:ext>
            </c:extLst>
          </c:dPt>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111-4F67-B584-C7DDD5E32A57}"/>
                </c:ext>
              </c:extLst>
            </c:dLbl>
            <c:dLbl>
              <c:idx val="8"/>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4111-4F67-B584-C7DDD5E32A5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A Nada(20)/no la ha visto(4)/No aplica(1)</c:v>
                </c:pt>
                <c:pt idx="1">
                  <c:v>Falta de certificaciones o reconocimientos</c:v>
                </c:pt>
                <c:pt idx="2">
                  <c:v>Mala reputación de la agencia </c:v>
                </c:pt>
                <c:pt idx="3">
                  <c:v>Fotografías videos de baja calidad</c:v>
                </c:pt>
                <c:pt idx="4">
                  <c:v>Promesas exageradas</c:v>
                </c:pt>
                <c:pt idx="5">
                  <c:v>Opiniones negativas de clientes</c:v>
                </c:pt>
                <c:pt idx="6">
                  <c:v>Ausencia de testimonios de clientes</c:v>
                </c:pt>
                <c:pt idx="7">
                  <c:v>Precios poco claros o confusos</c:v>
                </c:pt>
                <c:pt idx="8">
                  <c:v>Falta de información detallada</c:v>
                </c:pt>
              </c:strCache>
            </c:strRef>
          </c:cat>
          <c:val>
            <c:numRef>
              <c:f>Hoja1!$B$2:$B$10</c:f>
              <c:numCache>
                <c:formatCode>0%</c:formatCode>
                <c:ptCount val="9"/>
                <c:pt idx="0">
                  <c:v>6.5000000000000002E-2</c:v>
                </c:pt>
                <c:pt idx="1">
                  <c:v>0.125</c:v>
                </c:pt>
                <c:pt idx="2">
                  <c:v>0.13500000000000001</c:v>
                </c:pt>
                <c:pt idx="3">
                  <c:v>0.156</c:v>
                </c:pt>
                <c:pt idx="4">
                  <c:v>0.20599999999999999</c:v>
                </c:pt>
                <c:pt idx="5">
                  <c:v>0.26600000000000001</c:v>
                </c:pt>
                <c:pt idx="6">
                  <c:v>0.27100000000000002</c:v>
                </c:pt>
                <c:pt idx="7">
                  <c:v>0.33900000000000002</c:v>
                </c:pt>
                <c:pt idx="8">
                  <c:v>0.45600000000000002</c:v>
                </c:pt>
              </c:numCache>
            </c:numRef>
          </c:val>
          <c:extLst>
            <c:ext xmlns:c16="http://schemas.microsoft.com/office/drawing/2014/chart" uri="{C3380CC4-5D6E-409C-BE32-E72D297353CC}">
              <c16:uniqueId val="{00000007-4111-4F67-B584-C7DDD5E32A57}"/>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629492714488776"/>
          <c:y val="4.2578482170070098E-2"/>
          <c:w val="0.56507382435211717"/>
          <c:h val="0.9148430356598598"/>
        </c:manualLayout>
      </c:layout>
      <c:barChart>
        <c:barDir val="bar"/>
        <c:grouping val="clustered"/>
        <c:varyColors val="0"/>
        <c:ser>
          <c:idx val="0"/>
          <c:order val="0"/>
          <c:tx>
            <c:strRef>
              <c:f>Hoja1!$B$1</c:f>
              <c:strCache>
                <c:ptCount val="1"/>
                <c:pt idx="0">
                  <c:v>Total</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8279-4D3C-8476-BCB80C9744B8}"/>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8279-4D3C-8476-BCB80C9744B8}"/>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8279-4D3C-8476-BCB80C9744B8}"/>
                </c:ext>
              </c:extLst>
            </c:dLbl>
            <c:dLbl>
              <c:idx val="3"/>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8279-4D3C-8476-BCB80C9744B8}"/>
                </c:ext>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8279-4D3C-8476-BCB80C9744B8}"/>
                </c:ext>
              </c:extLst>
            </c:dLbl>
            <c:dLbl>
              <c:idx val="5"/>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85000"/>
                          <a:lumOff val="1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8279-4D3C-8476-BCB80C9744B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De 10.000 a 30.000</c:v>
                </c:pt>
                <c:pt idx="1">
                  <c:v>De 40.000 a 60.000</c:v>
                </c:pt>
                <c:pt idx="2">
                  <c:v>De 70.000 a 100.000</c:v>
                </c:pt>
                <c:pt idx="3">
                  <c:v>Más de 101.000</c:v>
                </c:pt>
              </c:strCache>
            </c:strRef>
          </c:cat>
          <c:val>
            <c:numRef>
              <c:f>Hoja1!$B$2:$B$5</c:f>
              <c:numCache>
                <c:formatCode>0%</c:formatCode>
                <c:ptCount val="4"/>
                <c:pt idx="0">
                  <c:v>0.29299999999999998</c:v>
                </c:pt>
                <c:pt idx="1">
                  <c:v>0.33500000000000002</c:v>
                </c:pt>
                <c:pt idx="2">
                  <c:v>0.247</c:v>
                </c:pt>
                <c:pt idx="3">
                  <c:v>0.125</c:v>
                </c:pt>
              </c:numCache>
            </c:numRef>
          </c:val>
          <c:extLst>
            <c:ext xmlns:c16="http://schemas.microsoft.com/office/drawing/2014/chart" uri="{C3380CC4-5D6E-409C-BE32-E72D297353CC}">
              <c16:uniqueId val="{00000003-8279-4D3C-8476-BCB80C9744B8}"/>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percentStacked"/>
        <c:varyColors val="0"/>
        <c:ser>
          <c:idx val="0"/>
          <c:order val="0"/>
          <c:tx>
            <c:strRef>
              <c:f>Hoja1!$B$1</c:f>
              <c:strCache>
                <c:ptCount val="1"/>
                <c:pt idx="0">
                  <c:v>10</c:v>
                </c:pt>
              </c:strCache>
            </c:strRef>
          </c:tx>
          <c:spPr>
            <a:solidFill>
              <a:srgbClr val="A31115"/>
            </a:solidFill>
            <a:ln>
              <a:solidFill>
                <a:schemeClr val="accent2"/>
              </a:solidFill>
            </a:ln>
            <a:effectLst/>
          </c:spPr>
          <c:invertIfNegative val="0"/>
          <c:dLbls>
            <c:dLbl>
              <c:idx val="0"/>
              <c:layout>
                <c:manualLayout>
                  <c:x val="5.8530031129829699E-2"/>
                  <c:y val="2.7340332458442694E-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816-4AA1-8C1F-5CEE7EBF53D4}"/>
                </c:ext>
              </c:extLst>
            </c:dLbl>
            <c:dLbl>
              <c:idx val="1"/>
              <c:layout>
                <c:manualLayout>
                  <c:x val="7.7362509918818281E-2"/>
                  <c:y val="-6.94417104111986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816-4AA1-8C1F-5CEE7EBF53D4}"/>
                </c:ext>
              </c:extLst>
            </c:dLbl>
            <c:dLbl>
              <c:idx val="2"/>
              <c:layout>
                <c:manualLayout>
                  <c:x val="0.13893975462369523"/>
                  <c:y val="-3.4719488188976379E-3"/>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B816-4AA1-8C1F-5CEE7EBF53D4}"/>
                </c:ext>
              </c:extLst>
            </c:dLbl>
            <c:dLbl>
              <c:idx val="3"/>
              <c:layout>
                <c:manualLayout>
                  <c:x val="9.2095159616675817E-2"/>
                  <c:y val="-3.471948818897637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816-4AA1-8C1F-5CEE7EBF53D4}"/>
                </c:ext>
              </c:extLst>
            </c:dLbl>
            <c:dLbl>
              <c:idx val="4"/>
              <c:layout>
                <c:manualLayout>
                  <c:x val="6.5621070621986133E-2"/>
                  <c:y val="-1.736083770778652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816-4AA1-8C1F-5CEE7EBF53D4}"/>
                </c:ext>
              </c:extLst>
            </c:dLbl>
            <c:dLbl>
              <c:idx val="5"/>
              <c:layout>
                <c:manualLayout>
                  <c:x val="5.3993163645242009E-2"/>
                  <c:y val="-1.7347234759768071E-18"/>
                </c:manualLayout>
              </c:layout>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8.2383720930232537E-2"/>
                      <c:h val="6.5573053368328957E-2"/>
                    </c:manualLayout>
                  </c15:layout>
                </c:ext>
                <c:ext xmlns:c16="http://schemas.microsoft.com/office/drawing/2014/chart" uri="{C3380CC4-5D6E-409C-BE32-E72D297353CC}">
                  <c16:uniqueId val="{0000000E-B816-4AA1-8C1F-5CEE7EBF53D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Hoja1!$A$2:$A$7</c:f>
              <c:strCache>
                <c:ptCount val="6"/>
                <c:pt idx="0">
                  <c:v>Menos de $150.000</c:v>
                </c:pt>
                <c:pt idx="1">
                  <c:v>Entre $150.000 y $499.000</c:v>
                </c:pt>
                <c:pt idx="2">
                  <c:v>Entre $500.000 y $1.000.000</c:v>
                </c:pt>
                <c:pt idx="3">
                  <c:v>Entre $1.000.001 y $2.000.000</c:v>
                </c:pt>
                <c:pt idx="4">
                  <c:v>Entre $2.000.001 y $4.000.000</c:v>
                </c:pt>
                <c:pt idx="5">
                  <c:v>$5.000.000 o más</c:v>
                </c:pt>
              </c:strCache>
            </c:strRef>
          </c:cat>
          <c:val>
            <c:numRef>
              <c:f>Hoja1!$B$2:$B$7</c:f>
              <c:numCache>
                <c:formatCode>0%</c:formatCode>
                <c:ptCount val="6"/>
                <c:pt idx="0">
                  <c:v>0.06</c:v>
                </c:pt>
                <c:pt idx="1">
                  <c:v>0.154</c:v>
                </c:pt>
                <c:pt idx="2">
                  <c:v>0.34899999999999998</c:v>
                </c:pt>
                <c:pt idx="3">
                  <c:v>0.188</c:v>
                </c:pt>
                <c:pt idx="4">
                  <c:v>0.107</c:v>
                </c:pt>
                <c:pt idx="5">
                  <c:v>0.107</c:v>
                </c:pt>
              </c:numCache>
            </c:numRef>
          </c:val>
          <c:extLst>
            <c:ext xmlns:c16="http://schemas.microsoft.com/office/drawing/2014/chart" uri="{C3380CC4-5D6E-409C-BE32-E72D297353CC}">
              <c16:uniqueId val="{00000000-B816-4AA1-8C1F-5CEE7EBF53D4}"/>
            </c:ext>
          </c:extLst>
        </c:ser>
        <c:ser>
          <c:idx val="1"/>
          <c:order val="1"/>
          <c:tx>
            <c:strRef>
              <c:f>Hoja1!$C$1</c:f>
              <c:strCache>
                <c:ptCount val="1"/>
                <c:pt idx="0">
                  <c:v>0</c:v>
                </c:pt>
              </c:strCache>
            </c:strRef>
          </c:tx>
          <c:spPr>
            <a:noFill/>
            <a:ln>
              <a:noFill/>
            </a:ln>
            <a:effectLst/>
          </c:spPr>
          <c:invertIfNegative val="0"/>
          <c:dLbls>
            <c:delete val="1"/>
          </c:dLbls>
          <c:cat>
            <c:strRef>
              <c:f>Hoja1!$A$2:$A$7</c:f>
              <c:strCache>
                <c:ptCount val="6"/>
                <c:pt idx="0">
                  <c:v>Menos de $150.000</c:v>
                </c:pt>
                <c:pt idx="1">
                  <c:v>Entre $150.000 y $499.000</c:v>
                </c:pt>
                <c:pt idx="2">
                  <c:v>Entre $500.000 y $1.000.000</c:v>
                </c:pt>
                <c:pt idx="3">
                  <c:v>Entre $1.000.001 y $2.000.000</c:v>
                </c:pt>
                <c:pt idx="4">
                  <c:v>Entre $2.000.001 y $4.000.000</c:v>
                </c:pt>
                <c:pt idx="5">
                  <c:v>$5.000.000 o más</c:v>
                </c:pt>
              </c:strCache>
            </c:strRef>
          </c:cat>
          <c:val>
            <c:numRef>
              <c:f>Hoja1!$C$2:$C$7</c:f>
              <c:numCache>
                <c:formatCode>0%</c:formatCode>
                <c:ptCount val="6"/>
                <c:pt idx="0">
                  <c:v>0.94</c:v>
                </c:pt>
                <c:pt idx="1">
                  <c:v>0.85</c:v>
                </c:pt>
                <c:pt idx="2">
                  <c:v>0.65</c:v>
                </c:pt>
                <c:pt idx="3">
                  <c:v>0.81</c:v>
                </c:pt>
                <c:pt idx="4">
                  <c:v>0.89</c:v>
                </c:pt>
                <c:pt idx="5">
                  <c:v>0.89</c:v>
                </c:pt>
              </c:numCache>
            </c:numRef>
          </c:val>
          <c:extLst>
            <c:ext xmlns:c16="http://schemas.microsoft.com/office/drawing/2014/chart" uri="{C3380CC4-5D6E-409C-BE32-E72D297353CC}">
              <c16:uniqueId val="{0000000B-B816-4AA1-8C1F-5CEE7EBF53D4}"/>
            </c:ext>
          </c:extLst>
        </c:ser>
        <c:dLbls>
          <c:dLblPos val="ctr"/>
          <c:showLegendKey val="0"/>
          <c:showVal val="1"/>
          <c:showCatName val="0"/>
          <c:showSerName val="0"/>
          <c:showPercent val="0"/>
          <c:showBubbleSize val="0"/>
        </c:dLbls>
        <c:gapWidth val="0"/>
        <c:overlap val="85"/>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Pt>
            <c:idx val="1"/>
            <c:invertIfNegative val="0"/>
            <c:bubble3D val="0"/>
            <c:spPr>
              <a:solidFill>
                <a:srgbClr val="A31115"/>
              </a:solidFill>
              <a:ln>
                <a:solidFill>
                  <a:srgbClr val="002060"/>
                </a:solidFill>
              </a:ln>
              <a:effectLst/>
            </c:spPr>
            <c:extLst>
              <c:ext xmlns:c16="http://schemas.microsoft.com/office/drawing/2014/chart" uri="{C3380CC4-5D6E-409C-BE32-E72D297353CC}">
                <c16:uniqueId val="{00000001-1C99-4401-BBC3-E0026EF8B51F}"/>
              </c:ext>
            </c:extLst>
          </c:dPt>
          <c:dPt>
            <c:idx val="3"/>
            <c:invertIfNegative val="0"/>
            <c:bubble3D val="0"/>
            <c:spPr>
              <a:solidFill>
                <a:srgbClr val="A31115"/>
              </a:solidFill>
              <a:ln>
                <a:solidFill>
                  <a:srgbClr val="002060"/>
                </a:solidFill>
              </a:ln>
              <a:effectLst/>
            </c:spPr>
            <c:extLst>
              <c:ext xmlns:c16="http://schemas.microsoft.com/office/drawing/2014/chart" uri="{C3380CC4-5D6E-409C-BE32-E72D297353CC}">
                <c16:uniqueId val="{00000005-1C99-4401-BBC3-E0026EF8B51F}"/>
              </c:ext>
            </c:extLst>
          </c:dPt>
          <c:dPt>
            <c:idx val="5"/>
            <c:invertIfNegative val="0"/>
            <c:bubble3D val="0"/>
            <c:spPr>
              <a:solidFill>
                <a:srgbClr val="A31115"/>
              </a:solidFill>
              <a:ln>
                <a:solidFill>
                  <a:srgbClr val="002060"/>
                </a:solidFill>
              </a:ln>
              <a:effectLst/>
            </c:spPr>
            <c:extLst>
              <c:ext xmlns:c16="http://schemas.microsoft.com/office/drawing/2014/chart" uri="{C3380CC4-5D6E-409C-BE32-E72D297353CC}">
                <c16:uniqueId val="{00000006-1C99-4401-BBC3-E0026EF8B51F}"/>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1C99-4401-BBC3-E0026EF8B51F}"/>
                </c:ext>
              </c:extLst>
            </c:dLbl>
            <c:dLbl>
              <c:idx val="1"/>
              <c:layout>
                <c:manualLayout>
                  <c:x val="-4.427822484064238E-3"/>
                  <c:y val="-6.9547103239936724E-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C99-4401-BBC3-E0026EF8B51F}"/>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1C99-4401-BBC3-E0026EF8B51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1C99-4401-BBC3-E0026EF8B51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Menos de $500.000</c:v>
                </c:pt>
                <c:pt idx="1">
                  <c:v>Entre 500.000 y 1.000.000</c:v>
                </c:pt>
                <c:pt idx="2">
                  <c:v>Entre 1.000.001 y 2.000.000</c:v>
                </c:pt>
                <c:pt idx="3">
                  <c:v>Entre 2.000.001 y 3.000.000</c:v>
                </c:pt>
                <c:pt idx="4">
                  <c:v>Entre 3.000.001 y 6.000.000</c:v>
                </c:pt>
                <c:pt idx="5">
                  <c:v>10.000.000 o más</c:v>
                </c:pt>
              </c:strCache>
            </c:strRef>
          </c:cat>
          <c:val>
            <c:numRef>
              <c:f>Hoja1!$B$2:$B$7</c:f>
              <c:numCache>
                <c:formatCode>0%</c:formatCode>
                <c:ptCount val="6"/>
                <c:pt idx="0">
                  <c:v>0.27</c:v>
                </c:pt>
                <c:pt idx="1">
                  <c:v>0.47</c:v>
                </c:pt>
                <c:pt idx="2">
                  <c:v>0.08</c:v>
                </c:pt>
                <c:pt idx="3">
                  <c:v>0.06</c:v>
                </c:pt>
                <c:pt idx="4">
                  <c:v>0.05</c:v>
                </c:pt>
                <c:pt idx="5">
                  <c:v>0.02</c:v>
                </c:pt>
              </c:numCache>
            </c:numRef>
          </c:val>
          <c:extLst>
            <c:ext xmlns:c16="http://schemas.microsoft.com/office/drawing/2014/chart" uri="{C3380CC4-5D6E-409C-BE32-E72D297353CC}">
              <c16:uniqueId val="{00000004-1C99-4401-BBC3-E0026EF8B51F}"/>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0" dt="2024-08-27T14:35:18.555" idx="1">
    <p:pos x="6000" y="0"/>
    <p:text>grafica rara</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BP_GWfOs"/>
      </p:ext>
    </p:extLst>
  </p:cm>
</p:cmLst>
</file>

<file path=ppt/drawings/drawing1.xml><?xml version="1.0" encoding="utf-8"?>
<c:userShapes xmlns:c="http://schemas.openxmlformats.org/drawingml/2006/chart">
  <cdr:relSizeAnchor xmlns:cdr="http://schemas.openxmlformats.org/drawingml/2006/chartDrawing">
    <cdr:from>
      <cdr:x>0.88454</cdr:x>
      <cdr:y>0.01452</cdr:y>
    </cdr:from>
    <cdr:to>
      <cdr:x>0.89077</cdr:x>
      <cdr:y>0.6526</cdr:y>
    </cdr:to>
    <cdr:sp macro="" textlink="">
      <cdr:nvSpPr>
        <cdr:cNvPr id="2" name="Cerrar llave 1"/>
        <cdr:cNvSpPr/>
      </cdr:nvSpPr>
      <cdr:spPr>
        <a:xfrm xmlns:a="http://schemas.openxmlformats.org/drawingml/2006/main">
          <a:off x="10493169" y="76200"/>
          <a:ext cx="73905" cy="3348000"/>
        </a:xfrm>
        <a:prstGeom xmlns:a="http://schemas.openxmlformats.org/drawingml/2006/main" prst="righ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s-CO">
            <a:ln>
              <a:solidFill>
                <a:sysClr val="windowText" lastClr="000000"/>
              </a:solidFill>
            </a:ln>
            <a:solidFill>
              <a:sysClr val="windowText" lastClr="000000"/>
            </a:solidFill>
          </a:endParaRPr>
        </a:p>
      </cdr:txBody>
    </cdr:sp>
  </cdr:relSizeAnchor>
  <cdr:relSizeAnchor xmlns:cdr="http://schemas.openxmlformats.org/drawingml/2006/chartDrawing">
    <cdr:from>
      <cdr:x>0.88246</cdr:x>
      <cdr:y>0.2582</cdr:y>
    </cdr:from>
    <cdr:to>
      <cdr:x>0.93725</cdr:x>
      <cdr:y>0.39072</cdr:y>
    </cdr:to>
    <cdr:sp macro="" textlink="">
      <cdr:nvSpPr>
        <cdr:cNvPr id="3" name="CuadroTexto 2"/>
        <cdr:cNvSpPr txBox="1"/>
      </cdr:nvSpPr>
      <cdr:spPr>
        <a:xfrm xmlns:a="http://schemas.openxmlformats.org/drawingml/2006/main">
          <a:off x="10468394" y="1354800"/>
          <a:ext cx="649970" cy="695289"/>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s-CO" sz="1600" b="1" dirty="0">
              <a:latin typeface="Arial Rounded MT Bold" panose="020F0704030504030204" pitchFamily="34" charset="0"/>
            </a:rPr>
            <a:t>TB</a:t>
          </a:r>
        </a:p>
        <a:p xmlns:a="http://schemas.openxmlformats.org/drawingml/2006/main">
          <a:pPr algn="ctr"/>
          <a:r>
            <a:rPr lang="es-CO" sz="1600" b="1" dirty="0">
              <a:latin typeface="Arial Rounded MT Bold" panose="020F0704030504030204" pitchFamily="34" charset="0"/>
            </a:rPr>
            <a:t>78%</a:t>
          </a:r>
        </a:p>
      </cdr:txBody>
    </cdr:sp>
  </cdr:relSizeAnchor>
</c:userShapes>
</file>

<file path=ppt/drawings/drawing2.xml><?xml version="1.0" encoding="utf-8"?>
<c:userShapes xmlns:c="http://schemas.openxmlformats.org/drawingml/2006/chart">
  <cdr:relSizeAnchor xmlns:cdr="http://schemas.openxmlformats.org/drawingml/2006/chartDrawing">
    <cdr:from>
      <cdr:x>0.7436</cdr:x>
      <cdr:y>0.02641</cdr:y>
    </cdr:from>
    <cdr:to>
      <cdr:x>0.74983</cdr:x>
      <cdr:y>0.73006</cdr:y>
    </cdr:to>
    <cdr:sp macro="" textlink="">
      <cdr:nvSpPr>
        <cdr:cNvPr id="2" name="Cerrar llave 1"/>
        <cdr:cNvSpPr/>
      </cdr:nvSpPr>
      <cdr:spPr>
        <a:xfrm xmlns:a="http://schemas.openxmlformats.org/drawingml/2006/main">
          <a:off x="5453931" y="114419"/>
          <a:ext cx="45719" cy="3048000"/>
        </a:xfrm>
        <a:prstGeom xmlns:a="http://schemas.openxmlformats.org/drawingml/2006/main" prst="righ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s-CO">
            <a:ln>
              <a:solidFill>
                <a:sysClr val="windowText" lastClr="000000"/>
              </a:solidFill>
            </a:ln>
            <a:solidFill>
              <a:sysClr val="windowText" lastClr="000000"/>
            </a:solidFill>
          </a:endParaRPr>
        </a:p>
      </cdr:txBody>
    </cdr:sp>
  </cdr:relSizeAnchor>
  <cdr:relSizeAnchor xmlns:cdr="http://schemas.openxmlformats.org/drawingml/2006/chartDrawing">
    <cdr:from>
      <cdr:x>0.74814</cdr:x>
      <cdr:y>0.31563</cdr:y>
    </cdr:from>
    <cdr:to>
      <cdr:x>0.8371</cdr:x>
      <cdr:y>0.45315</cdr:y>
    </cdr:to>
    <cdr:sp macro="" textlink="">
      <cdr:nvSpPr>
        <cdr:cNvPr id="3" name="CuadroTexto 2"/>
        <cdr:cNvSpPr txBox="1"/>
      </cdr:nvSpPr>
      <cdr:spPr>
        <a:xfrm xmlns:a="http://schemas.openxmlformats.org/drawingml/2006/main">
          <a:off x="5487267" y="1367232"/>
          <a:ext cx="652464" cy="5957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s-CO" sz="1600" b="1" dirty="0">
              <a:latin typeface="Arial Rounded MT Bold" panose="020F0704030504030204" pitchFamily="34" charset="0"/>
            </a:rPr>
            <a:t>TB</a:t>
          </a:r>
        </a:p>
        <a:p xmlns:a="http://schemas.openxmlformats.org/drawingml/2006/main">
          <a:r>
            <a:rPr lang="es-CO" sz="1600" b="1" dirty="0">
              <a:latin typeface="Arial Rounded MT Bold" panose="020F0704030504030204" pitchFamily="34" charset="0"/>
            </a:rPr>
            <a:t>78%</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2241c0a9706_0_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2241c0a9706_0_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g2241c0a9706_0_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2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2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2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2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3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3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3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3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3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3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3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4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p4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4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4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4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4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p4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4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p4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4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4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4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p4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4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4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4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5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5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5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5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p5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5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5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5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p5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5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p5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5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p5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5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p5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5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p5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6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6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p6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6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0" name="Google Shape;980;p6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6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6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6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p6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6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p6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6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6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6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6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6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6" name="Google Shape;1086;p6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7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1" name="Google Shape;1111;p7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75253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7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7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7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9" name="Google Shape;1139;p7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8: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87" name="Google Shape;387;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9661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58407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3618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78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bg>
      <p:bgPr>
        <a:solidFill>
          <a:schemeClr val="lt1"/>
        </a:solidFill>
        <a:effectLst/>
      </p:bgPr>
    </p:bg>
    <p:spTree>
      <p:nvGrpSpPr>
        <p:cNvPr id="1" name="Shape 15"/>
        <p:cNvGrpSpPr/>
        <p:nvPr/>
      </p:nvGrpSpPr>
      <p:grpSpPr>
        <a:xfrm>
          <a:off x="0" y="0"/>
          <a:ext cx="0" cy="0"/>
          <a:chOff x="0" y="0"/>
          <a:chExt cx="0" cy="0"/>
        </a:xfrm>
      </p:grpSpPr>
      <p:sp>
        <p:nvSpPr>
          <p:cNvPr id="16" name="Google Shape;16;p7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7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9"/>
        <p:cNvGrpSpPr/>
        <p:nvPr/>
      </p:nvGrpSpPr>
      <p:grpSpPr>
        <a:xfrm>
          <a:off x="0" y="0"/>
          <a:ext cx="0" cy="0"/>
          <a:chOff x="0" y="0"/>
          <a:chExt cx="0" cy="0"/>
        </a:xfrm>
      </p:grpSpPr>
      <p:pic>
        <p:nvPicPr>
          <p:cNvPr id="20" name="Google Shape;20;p75"/>
          <p:cNvPicPr preferRelativeResize="0"/>
          <p:nvPr/>
        </p:nvPicPr>
        <p:blipFill rotWithShape="1">
          <a:blip r:embed="rId2">
            <a:alphaModFix/>
          </a:blip>
          <a:srcRect/>
          <a:stretch/>
        </p:blipFill>
        <p:spPr>
          <a:xfrm>
            <a:off x="0" y="469391"/>
            <a:ext cx="1280160" cy="48767"/>
          </a:xfrm>
          <a:prstGeom prst="rect">
            <a:avLst/>
          </a:prstGeom>
          <a:noFill/>
          <a:ln>
            <a:noFill/>
          </a:ln>
        </p:spPr>
      </p:pic>
      <p:pic>
        <p:nvPicPr>
          <p:cNvPr id="21" name="Google Shape;21;p75"/>
          <p:cNvPicPr preferRelativeResize="0"/>
          <p:nvPr/>
        </p:nvPicPr>
        <p:blipFill rotWithShape="1">
          <a:blip r:embed="rId3">
            <a:alphaModFix/>
          </a:blip>
          <a:srcRect/>
          <a:stretch/>
        </p:blipFill>
        <p:spPr>
          <a:xfrm>
            <a:off x="11113007" y="195071"/>
            <a:ext cx="896111" cy="490727"/>
          </a:xfrm>
          <a:prstGeom prst="rect">
            <a:avLst/>
          </a:prstGeom>
          <a:noFill/>
          <a:ln>
            <a:noFill/>
          </a:ln>
        </p:spPr>
      </p:pic>
      <p:sp>
        <p:nvSpPr>
          <p:cNvPr id="22" name="Google Shape;22;p75"/>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6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7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7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 name="Google Shape;25;p7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7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
        <p:cNvGrpSpPr/>
        <p:nvPr/>
      </p:nvGrpSpPr>
      <p:grpSpPr>
        <a:xfrm>
          <a:off x="0" y="0"/>
          <a:ext cx="0" cy="0"/>
          <a:chOff x="0" y="0"/>
          <a:chExt cx="0" cy="0"/>
        </a:xfrm>
      </p:grpSpPr>
      <p:sp>
        <p:nvSpPr>
          <p:cNvPr id="29" name="Google Shape;29;p76"/>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6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6"/>
          <p:cNvSpPr txBox="1">
            <a:spLocks noGrp="1"/>
          </p:cNvSpPr>
          <p:nvPr>
            <p:ph type="body" idx="1"/>
          </p:nvPr>
        </p:nvSpPr>
        <p:spPr>
          <a:xfrm>
            <a:off x="1246175" y="2440529"/>
            <a:ext cx="9915525" cy="370967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7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7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4"/>
        <p:cNvGrpSpPr/>
        <p:nvPr/>
      </p:nvGrpSpPr>
      <p:grpSpPr>
        <a:xfrm>
          <a:off x="0" y="0"/>
          <a:ext cx="0" cy="0"/>
          <a:chOff x="0" y="0"/>
          <a:chExt cx="0" cy="0"/>
        </a:xfrm>
      </p:grpSpPr>
      <p:sp>
        <p:nvSpPr>
          <p:cNvPr id="35" name="Google Shape;35;p77"/>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7"/>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0"/>
        <p:cNvGrpSpPr/>
        <p:nvPr/>
      </p:nvGrpSpPr>
      <p:grpSpPr>
        <a:xfrm>
          <a:off x="0" y="0"/>
          <a:ext cx="0" cy="0"/>
          <a:chOff x="0" y="0"/>
          <a:chExt cx="0" cy="0"/>
        </a:xfrm>
      </p:grpSpPr>
      <p:sp>
        <p:nvSpPr>
          <p:cNvPr id="41" name="Google Shape;41;p78"/>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6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8"/>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1">
  <p:cSld name="Diapositiva de título 1">
    <p:spTree>
      <p:nvGrpSpPr>
        <p:cNvPr id="1" name="Shape 53"/>
        <p:cNvGrpSpPr/>
        <p:nvPr/>
      </p:nvGrpSpPr>
      <p:grpSpPr>
        <a:xfrm>
          <a:off x="0" y="0"/>
          <a:ext cx="0" cy="0"/>
          <a:chOff x="0" y="0"/>
          <a:chExt cx="0" cy="0"/>
        </a:xfrm>
      </p:grpSpPr>
      <p:sp>
        <p:nvSpPr>
          <p:cNvPr id="54" name="Google Shape;54;p69"/>
          <p:cNvSpPr txBox="1">
            <a:spLocks noGrp="1"/>
          </p:cNvSpPr>
          <p:nvPr>
            <p:ph type="sldNum" idx="12"/>
          </p:nvPr>
        </p:nvSpPr>
        <p:spPr>
          <a:xfrm>
            <a:off x="9448800" y="6492875"/>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081937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En blanco">
    <p:spTree>
      <p:nvGrpSpPr>
        <p:cNvPr id="1" name="Shape 184"/>
        <p:cNvGrpSpPr/>
        <p:nvPr/>
      </p:nvGrpSpPr>
      <p:grpSpPr>
        <a:xfrm>
          <a:off x="0" y="0"/>
          <a:ext cx="0" cy="0"/>
          <a:chOff x="0" y="0"/>
          <a:chExt cx="0" cy="0"/>
        </a:xfrm>
      </p:grpSpPr>
      <p:sp>
        <p:nvSpPr>
          <p:cNvPr id="185" name="Google Shape;185;p116"/>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6" name="Google Shape;186;p116"/>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116"/>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007313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73"/>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b="1"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3"/>
          <p:cNvSpPr txBox="1">
            <a:spLocks noGrp="1"/>
          </p:cNvSpPr>
          <p:nvPr>
            <p:ph type="body" idx="1"/>
          </p:nvPr>
        </p:nvSpPr>
        <p:spPr>
          <a:xfrm>
            <a:off x="1246175" y="2440529"/>
            <a:ext cx="9915525" cy="370967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7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chart" Target="../charts/char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chart" Target="../charts/chart13.xml"/></Relationships>
</file>

<file path=ppt/slides/_rels/slide1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chart" Target="../charts/chart15.xml"/></Relationships>
</file>

<file path=ppt/slides/_rels/slide1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chart" Target="../charts/chart17.xml"/></Relationships>
</file>

<file path=ppt/slides/_rels/slide1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chart" Target="../charts/chart49.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jpg"/><Relationship Id="rId2" Type="http://schemas.openxmlformats.org/officeDocument/2006/relationships/notesSlide" Target="../notesSlides/notesSlide66.xml"/><Relationship Id="rId16"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9.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2241c0a9706_0_3"/>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1" name="Google Shape;51;g2241c0a9706_0_3"/>
          <p:cNvPicPr preferRelativeResize="0"/>
          <p:nvPr/>
        </p:nvPicPr>
        <p:blipFill rotWithShape="1">
          <a:blip r:embed="rId3">
            <a:alphaModFix amt="10000"/>
          </a:blip>
          <a:srcRect l="12072" t="4296" b="21503"/>
          <a:stretch/>
        </p:blipFill>
        <p:spPr>
          <a:xfrm>
            <a:off x="0" y="0"/>
            <a:ext cx="12192000" cy="6857999"/>
          </a:xfrm>
          <a:prstGeom prst="rect">
            <a:avLst/>
          </a:prstGeom>
          <a:noFill/>
          <a:ln>
            <a:noFill/>
          </a:ln>
        </p:spPr>
      </p:pic>
      <p:pic>
        <p:nvPicPr>
          <p:cNvPr id="52" name="Google Shape;52;g2241c0a9706_0_3"/>
          <p:cNvPicPr preferRelativeResize="0"/>
          <p:nvPr/>
        </p:nvPicPr>
        <p:blipFill rotWithShape="1">
          <a:blip r:embed="rId4">
            <a:alphaModFix/>
          </a:blip>
          <a:srcRect/>
          <a:stretch/>
        </p:blipFill>
        <p:spPr>
          <a:xfrm>
            <a:off x="4672350" y="2649675"/>
            <a:ext cx="2847301" cy="1558650"/>
          </a:xfrm>
          <a:prstGeom prst="rect">
            <a:avLst/>
          </a:prstGeom>
          <a:noFill/>
          <a:ln>
            <a:noFill/>
          </a:ln>
        </p:spPr>
      </p:pic>
      <p:pic>
        <p:nvPicPr>
          <p:cNvPr id="53" name="Google Shape;53;g2241c0a9706_0_3"/>
          <p:cNvPicPr preferRelativeResize="0"/>
          <p:nvPr/>
        </p:nvPicPr>
        <p:blipFill>
          <a:blip r:embed="rId5">
            <a:alphaModFix/>
          </a:blip>
          <a:stretch>
            <a:fillRect/>
          </a:stretch>
        </p:blipFill>
        <p:spPr>
          <a:xfrm>
            <a:off x="7683600" y="6151825"/>
            <a:ext cx="4127576" cy="327250"/>
          </a:xfrm>
          <a:prstGeom prst="rect">
            <a:avLst/>
          </a:prstGeom>
          <a:noFill/>
          <a:ln>
            <a:noFill/>
          </a:ln>
        </p:spPr>
      </p:pic>
      <p:sp>
        <p:nvSpPr>
          <p:cNvPr id="2" name="Google Shape;90;p2">
            <a:extLst>
              <a:ext uri="{FF2B5EF4-FFF2-40B4-BE49-F238E27FC236}">
                <a16:creationId xmlns:a16="http://schemas.microsoft.com/office/drawing/2014/main" id="{F167C70F-2B87-0B0B-A0F3-468B69E1FE3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21"/>
        <p:cNvGrpSpPr/>
        <p:nvPr/>
      </p:nvGrpSpPr>
      <p:grpSpPr>
        <a:xfrm>
          <a:off x="0" y="0"/>
          <a:ext cx="0" cy="0"/>
          <a:chOff x="0" y="0"/>
          <a:chExt cx="0" cy="0"/>
        </a:xfrm>
      </p:grpSpPr>
      <p:graphicFrame>
        <p:nvGraphicFramePr>
          <p:cNvPr id="222" name="Google Shape;222;p11"/>
          <p:cNvGraphicFramePr/>
          <p:nvPr/>
        </p:nvGraphicFramePr>
        <p:xfrm>
          <a:off x="958926" y="1544339"/>
          <a:ext cx="3115235" cy="2971800"/>
        </p:xfrm>
        <a:graphic>
          <a:graphicData uri="http://schemas.openxmlformats.org/drawingml/2006/chart">
            <c:chart xmlns:c="http://schemas.openxmlformats.org/drawingml/2006/chart" xmlns:r="http://schemas.openxmlformats.org/officeDocument/2006/relationships" r:id="rId3"/>
          </a:graphicData>
        </a:graphic>
      </p:graphicFrame>
      <p:sp>
        <p:nvSpPr>
          <p:cNvPr id="223" name="Google Shape;223;p11"/>
          <p:cNvSpPr txBox="1"/>
          <p:nvPr/>
        </p:nvSpPr>
        <p:spPr>
          <a:xfrm>
            <a:off x="2632593" y="2553186"/>
            <a:ext cx="917239"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chemeClr val="lt1"/>
                </a:solidFill>
                <a:latin typeface="Arial Rounded"/>
                <a:ea typeface="Arial Rounded"/>
                <a:cs typeface="Arial Rounded"/>
                <a:sym typeface="Arial Rounded"/>
              </a:rPr>
              <a:t>Sí</a:t>
            </a:r>
            <a:endParaRPr/>
          </a:p>
          <a:p>
            <a:pPr marL="0" marR="0" lvl="0" indent="0" algn="ctr" rtl="0">
              <a:spcBef>
                <a:spcPts val="0"/>
              </a:spcBef>
              <a:spcAft>
                <a:spcPts val="0"/>
              </a:spcAft>
              <a:buNone/>
            </a:pPr>
            <a:r>
              <a:rPr lang="es-CO" sz="2800" b="1">
                <a:solidFill>
                  <a:schemeClr val="lt1"/>
                </a:solidFill>
                <a:latin typeface="Arial Rounded"/>
                <a:ea typeface="Arial Rounded"/>
                <a:cs typeface="Arial Rounded"/>
                <a:sym typeface="Arial Rounded"/>
              </a:rPr>
              <a:t>69%</a:t>
            </a:r>
            <a:endParaRPr/>
          </a:p>
        </p:txBody>
      </p:sp>
      <p:sp>
        <p:nvSpPr>
          <p:cNvPr id="224" name="Google Shape;224;p11"/>
          <p:cNvSpPr txBox="1"/>
          <p:nvPr/>
        </p:nvSpPr>
        <p:spPr>
          <a:xfrm>
            <a:off x="958926" y="990600"/>
            <a:ext cx="33846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¿Pagaría por un cupo para viajar con su mascota?</a:t>
            </a:r>
            <a:endParaRPr sz="1300">
              <a:latin typeface="Poppins"/>
              <a:ea typeface="Poppins"/>
              <a:cs typeface="Poppins"/>
              <a:sym typeface="Poppins"/>
            </a:endParaRPr>
          </a:p>
        </p:txBody>
      </p:sp>
      <p:sp>
        <p:nvSpPr>
          <p:cNvPr id="225" name="Google Shape;225;p11"/>
          <p:cNvSpPr txBox="1"/>
          <p:nvPr/>
        </p:nvSpPr>
        <p:spPr>
          <a:xfrm>
            <a:off x="5814061" y="1030228"/>
            <a:ext cx="46038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¿Cuánto estaría dispuesto a pagar?</a:t>
            </a:r>
            <a:endParaRPr sz="1300">
              <a:latin typeface="Poppins"/>
              <a:ea typeface="Poppins"/>
              <a:cs typeface="Poppins"/>
              <a:sym typeface="Poppins"/>
            </a:endParaRPr>
          </a:p>
        </p:txBody>
      </p:sp>
      <p:cxnSp>
        <p:nvCxnSpPr>
          <p:cNvPr id="226" name="Google Shape;226;p11"/>
          <p:cNvCxnSpPr/>
          <p:nvPr/>
        </p:nvCxnSpPr>
        <p:spPr>
          <a:xfrm rot="10800000" flipH="1">
            <a:off x="3549832" y="1206460"/>
            <a:ext cx="2509500" cy="1833600"/>
          </a:xfrm>
          <a:prstGeom prst="bentConnector3">
            <a:avLst>
              <a:gd name="adj1" fmla="val 50002"/>
            </a:avLst>
          </a:prstGeom>
          <a:noFill/>
          <a:ln w="9525" cap="flat" cmpd="sng">
            <a:solidFill>
              <a:srgbClr val="666666"/>
            </a:solidFill>
            <a:prstDash val="dash"/>
            <a:round/>
            <a:headEnd type="none" w="sm" len="sm"/>
            <a:tailEnd type="triangle" w="med" len="med"/>
          </a:ln>
        </p:spPr>
      </p:cxnSp>
      <p:graphicFrame>
        <p:nvGraphicFramePr>
          <p:cNvPr id="227" name="Google Shape;227;p11"/>
          <p:cNvGraphicFramePr/>
          <p:nvPr>
            <p:extLst>
              <p:ext uri="{D42A27DB-BD31-4B8C-83A1-F6EECF244321}">
                <p14:modId xmlns:p14="http://schemas.microsoft.com/office/powerpoint/2010/main" val="3915163230"/>
              </p:ext>
            </p:extLst>
          </p:nvPr>
        </p:nvGraphicFramePr>
        <p:xfrm>
          <a:off x="5579035" y="1399560"/>
          <a:ext cx="5181600" cy="3281000"/>
        </p:xfrm>
        <a:graphic>
          <a:graphicData uri="http://schemas.openxmlformats.org/drawingml/2006/chart">
            <c:chart xmlns:c="http://schemas.openxmlformats.org/drawingml/2006/chart" xmlns:r="http://schemas.openxmlformats.org/officeDocument/2006/relationships" r:id="rId4"/>
          </a:graphicData>
        </a:graphic>
      </p:graphicFrame>
      <p:sp>
        <p:nvSpPr>
          <p:cNvPr id="230" name="Google Shape;230;p11"/>
          <p:cNvSpPr/>
          <p:nvPr/>
        </p:nvSpPr>
        <p:spPr>
          <a:xfrm>
            <a:off x="-1" y="6264025"/>
            <a:ext cx="12183035"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1" name="Google Shape;231;p1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32" name="Google Shape;232;p11"/>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1"/>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VIAJES CON MASCOTAS</a:t>
            </a:r>
            <a:endParaRPr/>
          </a:p>
        </p:txBody>
      </p:sp>
      <p:pic>
        <p:nvPicPr>
          <p:cNvPr id="234" name="Google Shape;234;p11"/>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sp>
        <p:nvSpPr>
          <p:cNvPr id="235" name="Google Shape;235;p11"/>
          <p:cNvSpPr/>
          <p:nvPr/>
        </p:nvSpPr>
        <p:spPr>
          <a:xfrm>
            <a:off x="8965" y="6285930"/>
            <a:ext cx="609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Q18 ¿Estaría dispuesto a pagar un cupo por su mascota en los viajes?</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Q19 ¿Cuánto estarías dispuesto a pagar por viajar con tu mascota?</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DAB7DCA2-5BD7-BBB9-6682-CA5269ECD022}"/>
              </a:ext>
            </a:extLst>
          </p:cNvPr>
          <p:cNvSpPr txBox="1"/>
          <p:nvPr/>
        </p:nvSpPr>
        <p:spPr>
          <a:xfrm>
            <a:off x="10527400" y="6375860"/>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39"/>
        <p:cNvGrpSpPr/>
        <p:nvPr/>
      </p:nvGrpSpPr>
      <p:grpSpPr>
        <a:xfrm>
          <a:off x="0" y="0"/>
          <a:ext cx="0" cy="0"/>
          <a:chOff x="0" y="0"/>
          <a:chExt cx="0" cy="0"/>
        </a:xfrm>
      </p:grpSpPr>
      <p:sp>
        <p:nvSpPr>
          <p:cNvPr id="240" name="Google Shape;240;p12"/>
          <p:cNvSpPr/>
          <p:nvPr/>
        </p:nvSpPr>
        <p:spPr>
          <a:xfrm>
            <a:off x="7088100" y="2021150"/>
            <a:ext cx="4861200" cy="32400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3" name="Google Shape;243;p12"/>
          <p:cNvSpPr txBox="1"/>
          <p:nvPr/>
        </p:nvSpPr>
        <p:spPr>
          <a:xfrm>
            <a:off x="1545665" y="1343640"/>
            <a:ext cx="455033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Arial Rounded"/>
                <a:ea typeface="Arial Rounded"/>
                <a:cs typeface="Arial Rounded"/>
                <a:sym typeface="Arial Rounded"/>
              </a:rPr>
              <a:t>¿Le incomoda viajar con personas que llevan mascotas?</a:t>
            </a:r>
            <a:endParaRPr/>
          </a:p>
        </p:txBody>
      </p:sp>
      <p:pic>
        <p:nvPicPr>
          <p:cNvPr id="244" name="Google Shape;244;p12"/>
          <p:cNvPicPr preferRelativeResize="0"/>
          <p:nvPr/>
        </p:nvPicPr>
        <p:blipFill rotWithShape="1">
          <a:blip r:embed="rId3">
            <a:alphaModFix/>
          </a:blip>
          <a:srcRect/>
          <a:stretch/>
        </p:blipFill>
        <p:spPr>
          <a:xfrm>
            <a:off x="6949785" y="1865400"/>
            <a:ext cx="4861215" cy="3240000"/>
          </a:xfrm>
          <a:prstGeom prst="roundRect">
            <a:avLst>
              <a:gd name="adj" fmla="val 16667"/>
            </a:avLst>
          </a:prstGeom>
          <a:noFill/>
          <a:ln>
            <a:noFill/>
          </a:ln>
        </p:spPr>
      </p:pic>
      <p:graphicFrame>
        <p:nvGraphicFramePr>
          <p:cNvPr id="245" name="Google Shape;245;p12"/>
          <p:cNvGraphicFramePr/>
          <p:nvPr>
            <p:extLst>
              <p:ext uri="{D42A27DB-BD31-4B8C-83A1-F6EECF244321}">
                <p14:modId xmlns:p14="http://schemas.microsoft.com/office/powerpoint/2010/main" val="1413338903"/>
              </p:ext>
            </p:extLst>
          </p:nvPr>
        </p:nvGraphicFramePr>
        <p:xfrm>
          <a:off x="2149193" y="4515436"/>
          <a:ext cx="3343275" cy="877770"/>
        </p:xfrm>
        <a:graphic>
          <a:graphicData uri="http://schemas.openxmlformats.org/drawingml/2006/table">
            <a:tbl>
              <a:tblPr>
                <a:noFill/>
                <a:tableStyleId>{7F499203-3B72-4C06-B0C1-5AE38FECDAE8}</a:tableStyleId>
              </a:tblPr>
              <a:tblGrid>
                <a:gridCol w="411150">
                  <a:extLst>
                    <a:ext uri="{9D8B030D-6E8A-4147-A177-3AD203B41FA5}">
                      <a16:colId xmlns:a16="http://schemas.microsoft.com/office/drawing/2014/main" val="20000"/>
                    </a:ext>
                  </a:extLst>
                </a:gridCol>
                <a:gridCol w="76517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84297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200" b="1" i="0" u="none" strike="noStrike" cap="none">
                        <a:solidFill>
                          <a:srgbClr val="3F3F3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Comfandi</a:t>
                      </a:r>
                      <a:endParaRPr sz="1200" b="1" i="0" u="none" strike="noStrike" cap="none">
                        <a:solidFill>
                          <a:srgbClr val="3F3F3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Sí</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400" b="1" i="0" u="none" strike="noStrike" cap="none">
                          <a:solidFill>
                            <a:srgbClr val="3F3F3F"/>
                          </a:solidFill>
                          <a:latin typeface="Arial"/>
                          <a:ea typeface="Arial"/>
                          <a:cs typeface="Arial"/>
                          <a:sym typeface="Arial"/>
                        </a:rPr>
                        <a:t>24%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No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76%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400" b="1" i="0" u="none" strike="noStrike" cap="none">
                          <a:solidFill>
                            <a:srgbClr val="3F3F3F"/>
                          </a:solidFill>
                          <a:latin typeface="Arial"/>
                          <a:ea typeface="Arial"/>
                          <a:cs typeface="Arial"/>
                          <a:sym typeface="Arial"/>
                        </a:rPr>
                        <a:t>91%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r" rtl="0">
                        <a:lnSpc>
                          <a:spcPct val="100000"/>
                        </a:lnSpc>
                        <a:spcBef>
                          <a:spcPts val="0"/>
                        </a:spcBef>
                        <a:spcAft>
                          <a:spcPts val="0"/>
                        </a:spcAft>
                        <a:buClr>
                          <a:srgbClr val="BFBFBF"/>
                        </a:buClr>
                        <a:buSzPts val="1050"/>
                        <a:buFont typeface="Arial"/>
                        <a:buNone/>
                      </a:pPr>
                      <a:r>
                        <a:rPr lang="es-CO" sz="1050" u="none" strike="noStrike" cap="none">
                          <a:solidFill>
                            <a:srgbClr val="BFBFBF"/>
                          </a:solidFill>
                          <a:latin typeface="Arial"/>
                          <a:ea typeface="Arial"/>
                          <a:cs typeface="Arial"/>
                          <a:sym typeface="Arial"/>
                        </a:rPr>
                        <a:t>Base: </a:t>
                      </a:r>
                      <a:endParaRPr sz="105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50" b="0" i="0" u="none" strike="noStrike" cap="none">
                          <a:solidFill>
                            <a:srgbClr val="BFBFBF"/>
                          </a:solidFill>
                          <a:latin typeface="Arial"/>
                          <a:ea typeface="Arial"/>
                          <a:cs typeface="Arial"/>
                          <a:sym typeface="Arial"/>
                        </a:rPr>
                        <a:t>157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50" b="0" i="0" u="none" strike="noStrike" cap="none">
                          <a:solidFill>
                            <a:srgbClr val="BFBFBF"/>
                          </a:solidFill>
                          <a:latin typeface="Arial"/>
                          <a:ea typeface="Arial"/>
                          <a:cs typeface="Arial"/>
                          <a:sym typeface="Arial"/>
                        </a:rPr>
                        <a:t>74</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50" b="0" i="0" u="none" strike="noStrike" cap="none">
                          <a:solidFill>
                            <a:srgbClr val="BFBFBF"/>
                          </a:solidFill>
                          <a:latin typeface="Arial"/>
                          <a:ea typeface="Arial"/>
                          <a:cs typeface="Arial"/>
                          <a:sym typeface="Arial"/>
                        </a:rPr>
                        <a:t>153</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50" b="0" i="0" u="none" strike="noStrike" cap="none" dirty="0">
                          <a:solidFill>
                            <a:srgbClr val="BFBFBF"/>
                          </a:solidFill>
                          <a:latin typeface="Arial"/>
                          <a:ea typeface="Arial"/>
                          <a:cs typeface="Arial"/>
                          <a:sym typeface="Arial"/>
                        </a:rPr>
                        <a:t>384</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246" name="Google Shape;246;p12"/>
          <p:cNvSpPr/>
          <p:nvPr/>
        </p:nvSpPr>
        <p:spPr>
          <a:xfrm>
            <a:off x="0" y="6367750"/>
            <a:ext cx="12192000" cy="3292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7" name="Google Shape;247;p1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48" name="Google Shape;248;p12"/>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VIAJES CON MASCOTAS</a:t>
            </a:r>
            <a:endParaRPr/>
          </a:p>
        </p:txBody>
      </p:sp>
      <p:pic>
        <p:nvPicPr>
          <p:cNvPr id="250" name="Google Shape;250;p1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51" name="Google Shape;251;p12"/>
          <p:cNvSpPr/>
          <p:nvPr/>
        </p:nvSpPr>
        <p:spPr>
          <a:xfrm>
            <a:off x="0" y="6410587"/>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Poppins"/>
                <a:ea typeface="Poppins"/>
                <a:cs typeface="Poppins"/>
                <a:sym typeface="Poppins"/>
              </a:rPr>
              <a:t>Q20 ¿Le incomodaría viajar con personas que lleven mascotas en los viajes?</a:t>
            </a:r>
            <a:endParaRPr dirty="0">
              <a:solidFill>
                <a:schemeClr val="lt1"/>
              </a:solidFill>
              <a:latin typeface="Poppins"/>
              <a:ea typeface="Poppins"/>
              <a:cs typeface="Poppins"/>
              <a:sym typeface="Poppins"/>
            </a:endParaRPr>
          </a:p>
        </p:txBody>
      </p:sp>
      <p:sp>
        <p:nvSpPr>
          <p:cNvPr id="2" name="Google Shape;242;p12">
            <a:extLst>
              <a:ext uri="{FF2B5EF4-FFF2-40B4-BE49-F238E27FC236}">
                <a16:creationId xmlns:a16="http://schemas.microsoft.com/office/drawing/2014/main" id="{39539567-22F5-41A8-7F98-CB55B809F8AD}"/>
              </a:ext>
            </a:extLst>
          </p:cNvPr>
          <p:cNvSpPr txBox="1"/>
          <p:nvPr/>
        </p:nvSpPr>
        <p:spPr>
          <a:xfrm>
            <a:off x="2726024" y="2518886"/>
            <a:ext cx="2189615"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rgbClr val="C00000"/>
                </a:solidFill>
                <a:latin typeface="Arial Rounded"/>
                <a:ea typeface="Arial Rounded"/>
                <a:cs typeface="Arial Rounded"/>
                <a:sym typeface="Arial Rounded"/>
              </a:rPr>
              <a:t>No</a:t>
            </a:r>
            <a:endParaRPr sz="4000" dirty="0">
              <a:solidFill>
                <a:srgbClr val="C00000"/>
              </a:solidFill>
            </a:endParaRPr>
          </a:p>
          <a:p>
            <a:pPr marL="0" marR="0" lvl="0" indent="0" algn="ctr" rtl="0">
              <a:spcBef>
                <a:spcPts val="0"/>
              </a:spcBef>
              <a:spcAft>
                <a:spcPts val="0"/>
              </a:spcAft>
              <a:buNone/>
            </a:pPr>
            <a:r>
              <a:rPr lang="es-CO" sz="4000" b="1" dirty="0">
                <a:solidFill>
                  <a:srgbClr val="C00000"/>
                </a:solidFill>
                <a:latin typeface="Arial Rounded"/>
                <a:ea typeface="Arial Rounded"/>
                <a:cs typeface="Arial Rounded"/>
                <a:sym typeface="Arial Rounded"/>
              </a:rPr>
              <a:t>84%</a:t>
            </a:r>
            <a:endParaRPr sz="4000" dirty="0">
              <a:solidFill>
                <a:srgbClr val="C00000"/>
              </a:solidFill>
            </a:endParaRPr>
          </a:p>
        </p:txBody>
      </p:sp>
      <p:sp>
        <p:nvSpPr>
          <p:cNvPr id="3" name="Google Shape;90;p2">
            <a:extLst>
              <a:ext uri="{FF2B5EF4-FFF2-40B4-BE49-F238E27FC236}">
                <a16:creationId xmlns:a16="http://schemas.microsoft.com/office/drawing/2014/main" id="{1632BE44-9A33-2183-7375-4A4B09D98B75}"/>
              </a:ext>
            </a:extLst>
          </p:cNvPr>
          <p:cNvSpPr txBox="1"/>
          <p:nvPr/>
        </p:nvSpPr>
        <p:spPr>
          <a:xfrm>
            <a:off x="10527400" y="639837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graphicFrame>
        <p:nvGraphicFramePr>
          <p:cNvPr id="256" name="Google Shape;256;p13"/>
          <p:cNvGraphicFramePr/>
          <p:nvPr/>
        </p:nvGraphicFramePr>
        <p:xfrm>
          <a:off x="3962400" y="914400"/>
          <a:ext cx="7315200" cy="44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7" name="Google Shape;257;p13"/>
          <p:cNvGraphicFramePr/>
          <p:nvPr/>
        </p:nvGraphicFramePr>
        <p:xfrm>
          <a:off x="3048000" y="4419600"/>
          <a:ext cx="6324625" cy="1678775"/>
        </p:xfrm>
        <a:graphic>
          <a:graphicData uri="http://schemas.openxmlformats.org/drawingml/2006/table">
            <a:tbl>
              <a:tblPr>
                <a:noFill/>
                <a:tableStyleId>{7F499203-3B72-4C06-B0C1-5AE38FECDAE8}</a:tableStyleId>
              </a:tblPr>
              <a:tblGrid>
                <a:gridCol w="1965100">
                  <a:extLst>
                    <a:ext uri="{9D8B030D-6E8A-4147-A177-3AD203B41FA5}">
                      <a16:colId xmlns:a16="http://schemas.microsoft.com/office/drawing/2014/main" val="20000"/>
                    </a:ext>
                  </a:extLst>
                </a:gridCol>
                <a:gridCol w="1137675">
                  <a:extLst>
                    <a:ext uri="{9D8B030D-6E8A-4147-A177-3AD203B41FA5}">
                      <a16:colId xmlns:a16="http://schemas.microsoft.com/office/drawing/2014/main" val="20001"/>
                    </a:ext>
                  </a:extLst>
                </a:gridCol>
                <a:gridCol w="1387875">
                  <a:extLst>
                    <a:ext uri="{9D8B030D-6E8A-4147-A177-3AD203B41FA5}">
                      <a16:colId xmlns:a16="http://schemas.microsoft.com/office/drawing/2014/main" val="20002"/>
                    </a:ext>
                  </a:extLst>
                </a:gridCol>
                <a:gridCol w="1253325">
                  <a:extLst>
                    <a:ext uri="{9D8B030D-6E8A-4147-A177-3AD203B41FA5}">
                      <a16:colId xmlns:a16="http://schemas.microsoft.com/office/drawing/2014/main" val="20003"/>
                    </a:ext>
                  </a:extLst>
                </a:gridCol>
                <a:gridCol w="580650">
                  <a:extLst>
                    <a:ext uri="{9D8B030D-6E8A-4147-A177-3AD203B41FA5}">
                      <a16:colId xmlns:a16="http://schemas.microsoft.com/office/drawing/2014/main" val="20004"/>
                    </a:ext>
                  </a:extLst>
                </a:gridCol>
              </a:tblGrid>
              <a:tr h="190375">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Menos de $150.000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205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$150.000 y $499.000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19037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$500.000 y $1.000.000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$1.000.001 y $2.000.000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$2.000.001 y $4.000.000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$5.000.000 o más</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189700">
                <a:tc>
                  <a:txBody>
                    <a:bodyPr/>
                    <a:lstStyle/>
                    <a:p>
                      <a:pPr marL="0" marR="0" lvl="0" indent="0" algn="ctr" rtl="0">
                        <a:lnSpc>
                          <a:spcPct val="100000"/>
                        </a:lnSpc>
                        <a:spcBef>
                          <a:spcPts val="0"/>
                        </a:spcBef>
                        <a:spcAft>
                          <a:spcPts val="0"/>
                        </a:spcAft>
                        <a:buClr>
                          <a:srgbClr val="7F7F7F"/>
                        </a:buClr>
                        <a:buSzPts val="1100"/>
                        <a:buFont typeface="Arial"/>
                        <a:buNone/>
                      </a:pPr>
                      <a:r>
                        <a:rPr lang="es-CO" sz="1100" u="none" strike="noStrike" cap="none">
                          <a:solidFill>
                            <a:srgbClr val="7F7F7F"/>
                          </a:solidFill>
                          <a:latin typeface="Arial"/>
                          <a:ea typeface="Arial"/>
                          <a:cs typeface="Arial"/>
                          <a:sym typeface="Arial"/>
                        </a:rPr>
                        <a:t>Base: </a:t>
                      </a:r>
                      <a:endParaRPr sz="11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
        <p:nvSpPr>
          <p:cNvPr id="258" name="Google Shape;258;p13"/>
          <p:cNvSpPr/>
          <p:nvPr/>
        </p:nvSpPr>
        <p:spPr>
          <a:xfrm>
            <a:off x="0" y="6367750"/>
            <a:ext cx="3713700" cy="2337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9" name="Google Shape;259;p1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60" name="Google Shape;260;p13"/>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3"/>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CUÁNTO DINERO DESTINAS PARA HACER TURISMO</a:t>
            </a:r>
            <a:endParaRPr/>
          </a:p>
        </p:txBody>
      </p:sp>
      <p:pic>
        <p:nvPicPr>
          <p:cNvPr id="262" name="Google Shape;262;p1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63" name="Google Shape;263;p13"/>
          <p:cNvSpPr/>
          <p:nvPr/>
        </p:nvSpPr>
        <p:spPr>
          <a:xfrm>
            <a:off x="0" y="635380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Q21 ¿Cuánto dinero destinas para hacer turismo?</a:t>
            </a:r>
            <a:endParaRPr sz="1100">
              <a:solidFill>
                <a:schemeClr val="lt1"/>
              </a:solidFill>
              <a:latin typeface="Poppins"/>
              <a:ea typeface="Poppins"/>
              <a:cs typeface="Poppins"/>
              <a:sym typeface="Poppins"/>
            </a:endParaRPr>
          </a:p>
        </p:txBody>
      </p:sp>
      <p:sp>
        <p:nvSpPr>
          <p:cNvPr id="264" name="Google Shape;264;p13"/>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5" name="Google Shape;265;p13"/>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graphicFrame>
        <p:nvGraphicFramePr>
          <p:cNvPr id="270" name="Google Shape;270;p14"/>
          <p:cNvGraphicFramePr/>
          <p:nvPr/>
        </p:nvGraphicFramePr>
        <p:xfrm>
          <a:off x="3886200" y="1295936"/>
          <a:ext cx="5274946"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1" name="Google Shape;271;p14"/>
          <p:cNvGraphicFramePr/>
          <p:nvPr/>
        </p:nvGraphicFramePr>
        <p:xfrm>
          <a:off x="2933700" y="4572000"/>
          <a:ext cx="6324625" cy="1495005"/>
        </p:xfrm>
        <a:graphic>
          <a:graphicData uri="http://schemas.openxmlformats.org/drawingml/2006/table">
            <a:tbl>
              <a:tblPr>
                <a:noFill/>
                <a:tableStyleId>{7F499203-3B72-4C06-B0C1-5AE38FECDAE8}</a:tableStyleId>
              </a:tblPr>
              <a:tblGrid>
                <a:gridCol w="1965100">
                  <a:extLst>
                    <a:ext uri="{9D8B030D-6E8A-4147-A177-3AD203B41FA5}">
                      <a16:colId xmlns:a16="http://schemas.microsoft.com/office/drawing/2014/main" val="20000"/>
                    </a:ext>
                  </a:extLst>
                </a:gridCol>
                <a:gridCol w="1137675">
                  <a:extLst>
                    <a:ext uri="{9D8B030D-6E8A-4147-A177-3AD203B41FA5}">
                      <a16:colId xmlns:a16="http://schemas.microsoft.com/office/drawing/2014/main" val="20001"/>
                    </a:ext>
                  </a:extLst>
                </a:gridCol>
                <a:gridCol w="1387875">
                  <a:extLst>
                    <a:ext uri="{9D8B030D-6E8A-4147-A177-3AD203B41FA5}">
                      <a16:colId xmlns:a16="http://schemas.microsoft.com/office/drawing/2014/main" val="20002"/>
                    </a:ext>
                  </a:extLst>
                </a:gridCol>
                <a:gridCol w="1253325">
                  <a:extLst>
                    <a:ext uri="{9D8B030D-6E8A-4147-A177-3AD203B41FA5}">
                      <a16:colId xmlns:a16="http://schemas.microsoft.com/office/drawing/2014/main" val="20003"/>
                    </a:ext>
                  </a:extLst>
                </a:gridCol>
                <a:gridCol w="580650">
                  <a:extLst>
                    <a:ext uri="{9D8B030D-6E8A-4147-A177-3AD203B41FA5}">
                      <a16:colId xmlns:a16="http://schemas.microsoft.com/office/drawing/2014/main" val="20004"/>
                    </a:ext>
                  </a:extLst>
                </a:gridCol>
              </a:tblGrid>
              <a:tr h="190375">
                <a:tc>
                  <a:txBody>
                    <a:bodyPr/>
                    <a:lstStyle/>
                    <a:p>
                      <a:pPr marL="0" marR="0" lvl="0" indent="0" algn="l" rtl="0">
                        <a:spcBef>
                          <a:spcPts val="0"/>
                        </a:spcBef>
                        <a:spcAft>
                          <a:spcPts val="0"/>
                        </a:spcAft>
                        <a:buNone/>
                      </a:pPr>
                      <a:endParaRPr sz="12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Comfandi</a:t>
                      </a:r>
                      <a:endParaRPr sz="12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21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Menos de $500.000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23%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35%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27%</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20525">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500.000 y 1.000.000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47%</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52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1.000.001 y 2.000.000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21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2.000.001 y 3.000.000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600" b="1" i="0" u="none" strike="noStrike" cap="none">
                          <a:solidFill>
                            <a:srgbClr val="0C0C0C"/>
                          </a:solidFill>
                          <a:latin typeface="Arial"/>
                          <a:ea typeface="Arial"/>
                          <a:cs typeface="Arial"/>
                          <a:sym typeface="Arial"/>
                        </a:rPr>
                        <a:t>15%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21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3.000.001 y 6.000.000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189700">
                <a:tc>
                  <a:txBody>
                    <a:bodyPr/>
                    <a:lstStyle/>
                    <a:p>
                      <a:pPr marL="0" marR="0" lvl="0" indent="0" algn="ctr" rtl="0">
                        <a:lnSpc>
                          <a:spcPct val="100000"/>
                        </a:lnSpc>
                        <a:spcBef>
                          <a:spcPts val="0"/>
                        </a:spcBef>
                        <a:spcAft>
                          <a:spcPts val="0"/>
                        </a:spcAft>
                        <a:buClr>
                          <a:srgbClr val="7F7F7F"/>
                        </a:buClr>
                        <a:buSzPts val="1200"/>
                        <a:buFont typeface="Arial"/>
                        <a:buNone/>
                      </a:pPr>
                      <a:r>
                        <a:rPr lang="es-CO" sz="1200" u="none" strike="noStrike" cap="none">
                          <a:solidFill>
                            <a:srgbClr val="7F7F7F"/>
                          </a:solidFill>
                          <a:latin typeface="Arial"/>
                          <a:ea typeface="Arial"/>
                          <a:cs typeface="Arial"/>
                          <a:sym typeface="Arial"/>
                        </a:rPr>
                        <a:t>Base: </a:t>
                      </a:r>
                      <a:endParaRPr sz="12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272" name="Google Shape;272;p14"/>
          <p:cNvSpPr/>
          <p:nvPr/>
        </p:nvSpPr>
        <p:spPr>
          <a:xfrm>
            <a:off x="0" y="6367750"/>
            <a:ext cx="8530500" cy="2337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3" name="Google Shape;273;p1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74" name="Google Shape;274;p1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4"/>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PRESUPUESTO DISPONIBLE DESPUÉS DE GASTOS PERSONALES PARA DESTINAR EN HACER TURISMO</a:t>
            </a:r>
            <a:endParaRPr/>
          </a:p>
        </p:txBody>
      </p:sp>
      <p:pic>
        <p:nvPicPr>
          <p:cNvPr id="276" name="Google Shape;276;p1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77" name="Google Shape;277;p1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8" name="Google Shape;278;p1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79" name="Google Shape;279;p14"/>
          <p:cNvSpPr/>
          <p:nvPr/>
        </p:nvSpPr>
        <p:spPr>
          <a:xfrm>
            <a:off x="121800" y="635379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Q22 ¿Cuánto es tu presupuesto disponible después de los gastos personales para destinar en hacer turismo al año? </a:t>
            </a:r>
            <a:endParaRPr sz="1100">
              <a:solidFill>
                <a:schemeClr val="lt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graphicFrame>
        <p:nvGraphicFramePr>
          <p:cNvPr id="284" name="Google Shape;284;p15"/>
          <p:cNvGraphicFramePr/>
          <p:nvPr/>
        </p:nvGraphicFramePr>
        <p:xfrm>
          <a:off x="1627764" y="1165509"/>
          <a:ext cx="5274900"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5" name="Google Shape;285;p15"/>
          <p:cNvGraphicFramePr/>
          <p:nvPr/>
        </p:nvGraphicFramePr>
        <p:xfrm>
          <a:off x="798138" y="4599978"/>
          <a:ext cx="6163850" cy="1443615"/>
        </p:xfrm>
        <a:graphic>
          <a:graphicData uri="http://schemas.openxmlformats.org/drawingml/2006/table">
            <a:tbl>
              <a:tblPr>
                <a:noFill/>
                <a:tableStyleId>{7F499203-3B72-4C06-B0C1-5AE38FECDAE8}</a:tableStyleId>
              </a:tblPr>
              <a:tblGrid>
                <a:gridCol w="2086600">
                  <a:extLst>
                    <a:ext uri="{9D8B030D-6E8A-4147-A177-3AD203B41FA5}">
                      <a16:colId xmlns:a16="http://schemas.microsoft.com/office/drawing/2014/main" val="20000"/>
                    </a:ext>
                  </a:extLst>
                </a:gridCol>
                <a:gridCol w="835675">
                  <a:extLst>
                    <a:ext uri="{9D8B030D-6E8A-4147-A177-3AD203B41FA5}">
                      <a16:colId xmlns:a16="http://schemas.microsoft.com/office/drawing/2014/main" val="20001"/>
                    </a:ext>
                  </a:extLst>
                </a:gridCol>
                <a:gridCol w="1122200">
                  <a:extLst>
                    <a:ext uri="{9D8B030D-6E8A-4147-A177-3AD203B41FA5}">
                      <a16:colId xmlns:a16="http://schemas.microsoft.com/office/drawing/2014/main" val="20002"/>
                    </a:ext>
                  </a:extLst>
                </a:gridCol>
                <a:gridCol w="1031600">
                  <a:extLst>
                    <a:ext uri="{9D8B030D-6E8A-4147-A177-3AD203B41FA5}">
                      <a16:colId xmlns:a16="http://schemas.microsoft.com/office/drawing/2014/main" val="20003"/>
                    </a:ext>
                  </a:extLst>
                </a:gridCol>
                <a:gridCol w="1087775">
                  <a:extLst>
                    <a:ext uri="{9D8B030D-6E8A-4147-A177-3AD203B41FA5}">
                      <a16:colId xmlns:a16="http://schemas.microsoft.com/office/drawing/2014/main" val="20004"/>
                    </a:ext>
                  </a:extLst>
                </a:gridCol>
              </a:tblGrid>
              <a:tr h="190375">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Menos de $150.000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205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$150.000 y $499.000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52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$500.000 y $1.000.000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28%</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$1.000.001 y $2.000.000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$2.000.001 y $4.000.000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189700">
                <a:tc>
                  <a:txBody>
                    <a:bodyPr/>
                    <a:lstStyle/>
                    <a:p>
                      <a:pPr marL="0" marR="0" lvl="0" indent="0" algn="ctr" rtl="0">
                        <a:lnSpc>
                          <a:spcPct val="100000"/>
                        </a:lnSpc>
                        <a:spcBef>
                          <a:spcPts val="0"/>
                        </a:spcBef>
                        <a:spcAft>
                          <a:spcPts val="0"/>
                        </a:spcAft>
                        <a:buClr>
                          <a:srgbClr val="7F7F7F"/>
                        </a:buClr>
                        <a:buSzPts val="1100"/>
                        <a:buFont typeface="Arial"/>
                        <a:buNone/>
                      </a:pPr>
                      <a:r>
                        <a:rPr lang="es-CO" sz="1100" u="none" strike="noStrike" cap="none">
                          <a:solidFill>
                            <a:srgbClr val="7F7F7F"/>
                          </a:solidFill>
                          <a:latin typeface="Arial"/>
                          <a:ea typeface="Arial"/>
                          <a:cs typeface="Arial"/>
                          <a:sym typeface="Arial"/>
                        </a:rPr>
                        <a:t>Base: </a:t>
                      </a:r>
                      <a:endParaRPr sz="11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286" name="Google Shape;286;p15"/>
          <p:cNvSpPr/>
          <p:nvPr/>
        </p:nvSpPr>
        <p:spPr>
          <a:xfrm>
            <a:off x="0" y="6367750"/>
            <a:ext cx="8530500" cy="2337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7" name="Google Shape;287;p1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88" name="Google Shape;288;p1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5"/>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dirty="0">
                <a:solidFill>
                  <a:srgbClr val="2038B2"/>
                </a:solidFill>
                <a:latin typeface="Poppins Black"/>
                <a:ea typeface="Poppins Black"/>
                <a:cs typeface="Poppins Black"/>
                <a:sym typeface="Poppins Black"/>
              </a:rPr>
              <a:t>GASTO PROMEDIO POR PERSONA EN GASTOS ADICIONALES</a:t>
            </a:r>
            <a:endParaRPr dirty="0"/>
          </a:p>
        </p:txBody>
      </p:sp>
      <p:pic>
        <p:nvPicPr>
          <p:cNvPr id="290" name="Google Shape;290;p1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91" name="Google Shape;291;p15"/>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2" name="Google Shape;292;p15"/>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93" name="Google Shape;293;p15"/>
          <p:cNvSpPr/>
          <p:nvPr/>
        </p:nvSpPr>
        <p:spPr>
          <a:xfrm>
            <a:off x="121802" y="6353800"/>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Q23¿Cuando viajas cuánto te gastas en promedio por persona en compras adicionales en el destino?</a:t>
            </a:r>
            <a:endParaRPr sz="1100">
              <a:solidFill>
                <a:schemeClr val="lt1"/>
              </a:solidFill>
              <a:latin typeface="Poppins"/>
              <a:ea typeface="Poppins"/>
              <a:cs typeface="Poppins"/>
              <a:sym typeface="Poppins"/>
            </a:endParaRPr>
          </a:p>
        </p:txBody>
      </p:sp>
      <p:sp>
        <p:nvSpPr>
          <p:cNvPr id="294" name="Google Shape;294;p15"/>
          <p:cNvSpPr/>
          <p:nvPr/>
        </p:nvSpPr>
        <p:spPr>
          <a:xfrm>
            <a:off x="7431700" y="2321763"/>
            <a:ext cx="4446900" cy="29724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5" name="Google Shape;295;p15"/>
          <p:cNvPicPr preferRelativeResize="0"/>
          <p:nvPr/>
        </p:nvPicPr>
        <p:blipFill>
          <a:blip r:embed="rId5">
            <a:alphaModFix/>
          </a:blip>
          <a:stretch>
            <a:fillRect/>
          </a:stretch>
        </p:blipFill>
        <p:spPr>
          <a:xfrm>
            <a:off x="7266813" y="2165988"/>
            <a:ext cx="4459500" cy="2972400"/>
          </a:xfrm>
          <a:prstGeom prst="roundRect">
            <a:avLst>
              <a:gd name="adj" fmla="val 16667"/>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99"/>
        <p:cNvGrpSpPr/>
        <p:nvPr/>
      </p:nvGrpSpPr>
      <p:grpSpPr>
        <a:xfrm>
          <a:off x="0" y="0"/>
          <a:ext cx="0" cy="0"/>
          <a:chOff x="0" y="0"/>
          <a:chExt cx="0" cy="0"/>
        </a:xfrm>
      </p:grpSpPr>
      <p:graphicFrame>
        <p:nvGraphicFramePr>
          <p:cNvPr id="300" name="Google Shape;300;p16"/>
          <p:cNvGraphicFramePr/>
          <p:nvPr>
            <p:extLst>
              <p:ext uri="{D42A27DB-BD31-4B8C-83A1-F6EECF244321}">
                <p14:modId xmlns:p14="http://schemas.microsoft.com/office/powerpoint/2010/main" val="4013551046"/>
              </p:ext>
            </p:extLst>
          </p:nvPr>
        </p:nvGraphicFramePr>
        <p:xfrm>
          <a:off x="1048400" y="1136300"/>
          <a:ext cx="9729000" cy="4843876"/>
        </p:xfrm>
        <a:graphic>
          <a:graphicData uri="http://schemas.openxmlformats.org/drawingml/2006/chart">
            <c:chart xmlns:c="http://schemas.openxmlformats.org/drawingml/2006/chart" xmlns:r="http://schemas.openxmlformats.org/officeDocument/2006/relationships" r:id="rId3"/>
          </a:graphicData>
        </a:graphic>
      </p:graphicFrame>
      <p:sp>
        <p:nvSpPr>
          <p:cNvPr id="302" name="Google Shape;302;p16"/>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3" name="Google Shape;303;p1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04" name="Google Shape;304;p1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FUENTE DE LOS RECURSOS PARA EL TURISMO</a:t>
            </a:r>
            <a:endParaRPr/>
          </a:p>
        </p:txBody>
      </p:sp>
      <p:pic>
        <p:nvPicPr>
          <p:cNvPr id="306" name="Google Shape;306;p1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307" name="Google Shape;307;p16"/>
          <p:cNvSpPr/>
          <p:nvPr/>
        </p:nvSpPr>
        <p:spPr>
          <a:xfrm>
            <a:off x="8965" y="6450278"/>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Poppins"/>
                <a:ea typeface="Poppins"/>
                <a:cs typeface="Poppins"/>
                <a:sym typeface="Poppins"/>
              </a:rPr>
              <a:t>Q24 ¿De dónde provienen los recursos que utiliza para actividades de turismo?</a:t>
            </a:r>
            <a:endParaRPr dirty="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3582CBCC-535F-AB4D-3F2C-A0CCC143310C}"/>
              </a:ext>
            </a:extLst>
          </p:cNvPr>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11"/>
        <p:cNvGrpSpPr/>
        <p:nvPr/>
      </p:nvGrpSpPr>
      <p:grpSpPr>
        <a:xfrm>
          <a:off x="0" y="0"/>
          <a:ext cx="0" cy="0"/>
          <a:chOff x="0" y="0"/>
          <a:chExt cx="0" cy="0"/>
        </a:xfrm>
      </p:grpSpPr>
      <p:sp>
        <p:nvSpPr>
          <p:cNvPr id="312" name="Google Shape;312;p17"/>
          <p:cNvSpPr/>
          <p:nvPr/>
        </p:nvSpPr>
        <p:spPr>
          <a:xfrm>
            <a:off x="0" y="6310550"/>
            <a:ext cx="63156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3" name="Google Shape;313;p17"/>
          <p:cNvSpPr/>
          <p:nvPr/>
        </p:nvSpPr>
        <p:spPr>
          <a:xfrm>
            <a:off x="8976" y="6269150"/>
            <a:ext cx="64002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Q25 ¿Cuánto está dispuesto a gastar en un pasadía por persona en promedio?</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Q26 ¿Cuánto está dispuesto a gastar en unas vacaciones por persona en promedio? </a:t>
            </a:r>
            <a:endParaRPr sz="1100">
              <a:solidFill>
                <a:schemeClr val="lt1"/>
              </a:solidFill>
              <a:latin typeface="Poppins"/>
              <a:ea typeface="Poppins"/>
              <a:cs typeface="Poppins"/>
              <a:sym typeface="Poppins"/>
            </a:endParaRPr>
          </a:p>
        </p:txBody>
      </p:sp>
      <p:graphicFrame>
        <p:nvGraphicFramePr>
          <p:cNvPr id="314" name="Google Shape;314;p17"/>
          <p:cNvGraphicFramePr/>
          <p:nvPr/>
        </p:nvGraphicFramePr>
        <p:xfrm>
          <a:off x="363854" y="1371600"/>
          <a:ext cx="5274946" cy="3200400"/>
        </p:xfrm>
        <a:graphic>
          <a:graphicData uri="http://schemas.openxmlformats.org/drawingml/2006/chart">
            <c:chart xmlns:c="http://schemas.openxmlformats.org/drawingml/2006/chart" xmlns:r="http://schemas.openxmlformats.org/officeDocument/2006/relationships" r:id="rId3"/>
          </a:graphicData>
        </a:graphic>
      </p:graphicFrame>
      <p:sp>
        <p:nvSpPr>
          <p:cNvPr id="315" name="Google Shape;315;p17"/>
          <p:cNvSpPr txBox="1"/>
          <p:nvPr/>
        </p:nvSpPr>
        <p:spPr>
          <a:xfrm>
            <a:off x="219728" y="1023954"/>
            <a:ext cx="55632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¿Cuánto pagaría por persona en un pasadía?</a:t>
            </a:r>
            <a:endParaRPr sz="1300">
              <a:latin typeface="Poppins"/>
              <a:ea typeface="Poppins"/>
              <a:cs typeface="Poppins"/>
              <a:sym typeface="Poppins"/>
            </a:endParaRPr>
          </a:p>
        </p:txBody>
      </p:sp>
      <p:cxnSp>
        <p:nvCxnSpPr>
          <p:cNvPr id="316" name="Google Shape;316;p17"/>
          <p:cNvCxnSpPr/>
          <p:nvPr/>
        </p:nvCxnSpPr>
        <p:spPr>
          <a:xfrm>
            <a:off x="6104965" y="1023954"/>
            <a:ext cx="0" cy="4982100"/>
          </a:xfrm>
          <a:prstGeom prst="straightConnector1">
            <a:avLst/>
          </a:prstGeom>
          <a:noFill/>
          <a:ln w="9525" cap="flat" cmpd="sng">
            <a:solidFill>
              <a:srgbClr val="2038B2"/>
            </a:solidFill>
            <a:prstDash val="solid"/>
            <a:round/>
            <a:headEnd type="oval" w="med" len="med"/>
            <a:tailEnd type="oval" w="med" len="med"/>
          </a:ln>
        </p:spPr>
      </p:cxnSp>
      <p:graphicFrame>
        <p:nvGraphicFramePr>
          <p:cNvPr id="317" name="Google Shape;317;p17"/>
          <p:cNvGraphicFramePr/>
          <p:nvPr/>
        </p:nvGraphicFramePr>
        <p:xfrm>
          <a:off x="6610812" y="4607595"/>
          <a:ext cx="4684775" cy="1658675"/>
        </p:xfrm>
        <a:graphic>
          <a:graphicData uri="http://schemas.openxmlformats.org/drawingml/2006/table">
            <a:tbl>
              <a:tblPr>
                <a:noFill/>
                <a:tableStyleId>{7F499203-3B72-4C06-B0C1-5AE38FECDAE8}</a:tableStyleId>
              </a:tblPr>
              <a:tblGrid>
                <a:gridCol w="2014750">
                  <a:extLst>
                    <a:ext uri="{9D8B030D-6E8A-4147-A177-3AD203B41FA5}">
                      <a16:colId xmlns:a16="http://schemas.microsoft.com/office/drawing/2014/main" val="20000"/>
                    </a:ext>
                  </a:extLst>
                </a:gridCol>
                <a:gridCol w="688950">
                  <a:extLst>
                    <a:ext uri="{9D8B030D-6E8A-4147-A177-3AD203B41FA5}">
                      <a16:colId xmlns:a16="http://schemas.microsoft.com/office/drawing/2014/main" val="20001"/>
                    </a:ext>
                  </a:extLst>
                </a:gridCol>
                <a:gridCol w="841700">
                  <a:extLst>
                    <a:ext uri="{9D8B030D-6E8A-4147-A177-3AD203B41FA5}">
                      <a16:colId xmlns:a16="http://schemas.microsoft.com/office/drawing/2014/main" val="20002"/>
                    </a:ext>
                  </a:extLst>
                </a:gridCol>
                <a:gridCol w="755950">
                  <a:extLst>
                    <a:ext uri="{9D8B030D-6E8A-4147-A177-3AD203B41FA5}">
                      <a16:colId xmlns:a16="http://schemas.microsoft.com/office/drawing/2014/main" val="20003"/>
                    </a:ext>
                  </a:extLst>
                </a:gridCol>
                <a:gridCol w="383425">
                  <a:extLst>
                    <a:ext uri="{9D8B030D-6E8A-4147-A177-3AD203B41FA5}">
                      <a16:colId xmlns:a16="http://schemas.microsoft.com/office/drawing/2014/main" val="20004"/>
                    </a:ext>
                  </a:extLst>
                </a:gridCol>
              </a:tblGrid>
              <a:tr h="192050">
                <a:tc>
                  <a:txBody>
                    <a:bodyPr/>
                    <a:lstStyle/>
                    <a:p>
                      <a:pPr marL="0" marR="0" lvl="0" indent="0" algn="l" rtl="0">
                        <a:spcBef>
                          <a:spcPts val="0"/>
                        </a:spcBef>
                        <a:spcAft>
                          <a:spcPts val="0"/>
                        </a:spcAft>
                        <a:buNone/>
                      </a:pPr>
                      <a:r>
                        <a:rPr lang="es-CO" sz="1000" b="1" i="0" u="none" strike="noStrike" cap="none">
                          <a:solidFill>
                            <a:srgbClr val="7F7F7F"/>
                          </a:solidFill>
                          <a:latin typeface="Arial"/>
                          <a:ea typeface="Arial"/>
                          <a:cs typeface="Arial"/>
                          <a:sym typeface="Arial"/>
                        </a:rPr>
                        <a:t>Cuanto pagaría</a:t>
                      </a:r>
                      <a:endParaRPr sz="10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Comfandi</a:t>
                      </a:r>
                      <a:endParaRPr sz="10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Comfenalco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No afiliado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Total</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Menos de $200.000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5%</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25%</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16%</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$300.000 y $500.000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$600.000 y $1.000.000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24%</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18%</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$1.000.001 y $2.000.000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18%</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30%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18%</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Más de $2.000.000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7%</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9%</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794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No dispongo de dinero para vacaciones</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6%</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192050">
                <a:tc>
                  <a:txBody>
                    <a:bodyPr/>
                    <a:lstStyle/>
                    <a:p>
                      <a:pPr marL="0" marR="0" lvl="0" indent="0" algn="r" rtl="0">
                        <a:lnSpc>
                          <a:spcPct val="100000"/>
                        </a:lnSpc>
                        <a:spcBef>
                          <a:spcPts val="0"/>
                        </a:spcBef>
                        <a:spcAft>
                          <a:spcPts val="0"/>
                        </a:spcAft>
                        <a:buClr>
                          <a:srgbClr val="BFBFBF"/>
                        </a:buClr>
                        <a:buSzPts val="1000"/>
                        <a:buFont typeface="Arial"/>
                        <a:buNone/>
                      </a:pPr>
                      <a:r>
                        <a:rPr lang="es-CO" sz="900" u="none" strike="noStrike" cap="none">
                          <a:solidFill>
                            <a:srgbClr val="BFBFBF"/>
                          </a:solidFill>
                          <a:latin typeface="Arial"/>
                          <a:ea typeface="Arial"/>
                          <a:cs typeface="Arial"/>
                          <a:sym typeface="Arial"/>
                        </a:rPr>
                        <a:t>Base: </a:t>
                      </a:r>
                      <a:endParaRPr sz="9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138</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65</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181</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384</a:t>
                      </a:r>
                      <a:endParaRPr sz="130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graphicFrame>
        <p:nvGraphicFramePr>
          <p:cNvPr id="318" name="Google Shape;318;p17"/>
          <p:cNvGraphicFramePr/>
          <p:nvPr/>
        </p:nvGraphicFramePr>
        <p:xfrm>
          <a:off x="6315728" y="1407195"/>
          <a:ext cx="5274946"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319" name="Google Shape;319;p17"/>
          <p:cNvSpPr txBox="1"/>
          <p:nvPr/>
        </p:nvSpPr>
        <p:spPr>
          <a:xfrm>
            <a:off x="6171602" y="953869"/>
            <a:ext cx="55632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¿Cuánto pagaría por persona en unas vacaciones?</a:t>
            </a:r>
            <a:endParaRPr sz="1300">
              <a:latin typeface="Poppins"/>
              <a:ea typeface="Poppins"/>
              <a:cs typeface="Poppins"/>
              <a:sym typeface="Poppins"/>
            </a:endParaRPr>
          </a:p>
        </p:txBody>
      </p:sp>
      <p:sp>
        <p:nvSpPr>
          <p:cNvPr id="320" name="Google Shape;320;p1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21" name="Google Shape;321;p17"/>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7"/>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GASTOS VACACIONALES POR PERSONA</a:t>
            </a:r>
            <a:endParaRPr/>
          </a:p>
        </p:txBody>
      </p:sp>
      <p:pic>
        <p:nvPicPr>
          <p:cNvPr id="323" name="Google Shape;323;p17"/>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graphicFrame>
        <p:nvGraphicFramePr>
          <p:cNvPr id="324" name="Google Shape;324;p17"/>
          <p:cNvGraphicFramePr/>
          <p:nvPr/>
        </p:nvGraphicFramePr>
        <p:xfrm>
          <a:off x="658938" y="4707075"/>
          <a:ext cx="4684775" cy="1468425"/>
        </p:xfrm>
        <a:graphic>
          <a:graphicData uri="http://schemas.openxmlformats.org/drawingml/2006/table">
            <a:tbl>
              <a:tblPr>
                <a:noFill/>
                <a:tableStyleId>{7F499203-3B72-4C06-B0C1-5AE38FECDAE8}</a:tableStyleId>
              </a:tblPr>
              <a:tblGrid>
                <a:gridCol w="2024850">
                  <a:extLst>
                    <a:ext uri="{9D8B030D-6E8A-4147-A177-3AD203B41FA5}">
                      <a16:colId xmlns:a16="http://schemas.microsoft.com/office/drawing/2014/main" val="20000"/>
                    </a:ext>
                  </a:extLst>
                </a:gridCol>
                <a:gridCol w="686325">
                  <a:extLst>
                    <a:ext uri="{9D8B030D-6E8A-4147-A177-3AD203B41FA5}">
                      <a16:colId xmlns:a16="http://schemas.microsoft.com/office/drawing/2014/main" val="20001"/>
                    </a:ext>
                  </a:extLst>
                </a:gridCol>
                <a:gridCol w="838500">
                  <a:extLst>
                    <a:ext uri="{9D8B030D-6E8A-4147-A177-3AD203B41FA5}">
                      <a16:colId xmlns:a16="http://schemas.microsoft.com/office/drawing/2014/main" val="20002"/>
                    </a:ext>
                  </a:extLst>
                </a:gridCol>
                <a:gridCol w="753100">
                  <a:extLst>
                    <a:ext uri="{9D8B030D-6E8A-4147-A177-3AD203B41FA5}">
                      <a16:colId xmlns:a16="http://schemas.microsoft.com/office/drawing/2014/main" val="20003"/>
                    </a:ext>
                  </a:extLst>
                </a:gridCol>
                <a:gridCol w="382000">
                  <a:extLst>
                    <a:ext uri="{9D8B030D-6E8A-4147-A177-3AD203B41FA5}">
                      <a16:colId xmlns:a16="http://schemas.microsoft.com/office/drawing/2014/main" val="20004"/>
                    </a:ext>
                  </a:extLst>
                </a:gridCol>
              </a:tblGrid>
              <a:tr h="192350">
                <a:tc>
                  <a:txBody>
                    <a:bodyPr/>
                    <a:lstStyle/>
                    <a:p>
                      <a:pPr marL="0" marR="0" lvl="0" indent="0" algn="l" rtl="0">
                        <a:spcBef>
                          <a:spcPts val="0"/>
                        </a:spcBef>
                        <a:spcAft>
                          <a:spcPts val="0"/>
                        </a:spcAft>
                        <a:buNone/>
                      </a:pPr>
                      <a:r>
                        <a:rPr lang="es-CO" sz="1000" b="1" i="0" u="none" strike="noStrike" cap="none">
                          <a:solidFill>
                            <a:srgbClr val="7F7F7F"/>
                          </a:solidFill>
                          <a:latin typeface="Arial"/>
                          <a:ea typeface="Arial"/>
                          <a:cs typeface="Arial"/>
                          <a:sym typeface="Arial"/>
                        </a:rPr>
                        <a:t>Cuanto pagaría</a:t>
                      </a:r>
                      <a:endParaRPr sz="10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Comfandi</a:t>
                      </a:r>
                      <a:endParaRPr sz="10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Comfenalco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No afiliado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Total</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Menos de $50.000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5%</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4%</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21%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11%</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$60.000 y $100.000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40%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19%</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$110.000 y $150.000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34%</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46%</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29%</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34%</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Más de $160.000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28%</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16%</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20%</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7990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No dispongo de dinero para salir de paseo o pasadía</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192350">
                <a:tc>
                  <a:txBody>
                    <a:bodyPr/>
                    <a:lstStyle/>
                    <a:p>
                      <a:pPr marL="0" marR="0" lvl="0" indent="0" algn="r" rtl="0">
                        <a:lnSpc>
                          <a:spcPct val="100000"/>
                        </a:lnSpc>
                        <a:spcBef>
                          <a:spcPts val="0"/>
                        </a:spcBef>
                        <a:spcAft>
                          <a:spcPts val="0"/>
                        </a:spcAft>
                        <a:buClr>
                          <a:srgbClr val="BFBFBF"/>
                        </a:buClr>
                        <a:buSzPts val="1000"/>
                        <a:buFont typeface="Arial"/>
                        <a:buNone/>
                      </a:pPr>
                      <a:r>
                        <a:rPr lang="es-CO" sz="900" u="none" strike="noStrike" cap="none">
                          <a:solidFill>
                            <a:srgbClr val="BFBFBF"/>
                          </a:solidFill>
                          <a:latin typeface="Arial"/>
                          <a:ea typeface="Arial"/>
                          <a:cs typeface="Arial"/>
                          <a:sym typeface="Arial"/>
                        </a:rPr>
                        <a:t>Base: </a:t>
                      </a:r>
                      <a:endParaRPr sz="9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138</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65</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181</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384</a:t>
                      </a:r>
                      <a:endParaRPr sz="130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2" name="Google Shape;90;p2">
            <a:extLst>
              <a:ext uri="{FF2B5EF4-FFF2-40B4-BE49-F238E27FC236}">
                <a16:creationId xmlns:a16="http://schemas.microsoft.com/office/drawing/2014/main" id="{6ED5EEF7-6378-009F-FDC8-8067E9F98A33}"/>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
        <p:cNvGrpSpPr/>
        <p:nvPr/>
      </p:nvGrpSpPr>
      <p:grpSpPr>
        <a:xfrm>
          <a:off x="0" y="0"/>
          <a:ext cx="0" cy="0"/>
          <a:chOff x="0" y="0"/>
          <a:chExt cx="0" cy="0"/>
        </a:xfrm>
      </p:grpSpPr>
      <p:grpSp>
        <p:nvGrpSpPr>
          <p:cNvPr id="329" name="Google Shape;329;p18"/>
          <p:cNvGrpSpPr/>
          <p:nvPr/>
        </p:nvGrpSpPr>
        <p:grpSpPr>
          <a:xfrm>
            <a:off x="103309" y="1777936"/>
            <a:ext cx="5916491" cy="3432150"/>
            <a:chOff x="-12700" y="1777936"/>
            <a:chExt cx="5916491" cy="3432150"/>
          </a:xfrm>
        </p:grpSpPr>
        <p:graphicFrame>
          <p:nvGraphicFramePr>
            <p:cNvPr id="330" name="Google Shape;330;p18"/>
            <p:cNvGraphicFramePr/>
            <p:nvPr/>
          </p:nvGraphicFramePr>
          <p:xfrm>
            <a:off x="-12700" y="1847341"/>
            <a:ext cx="5916491" cy="3293341"/>
          </p:xfrm>
          <a:graphic>
            <a:graphicData uri="http://schemas.openxmlformats.org/drawingml/2006/chart">
              <c:chart xmlns:c="http://schemas.openxmlformats.org/drawingml/2006/chart" xmlns:r="http://schemas.openxmlformats.org/officeDocument/2006/relationships" r:id="rId3"/>
            </a:graphicData>
          </a:graphic>
        </p:graphicFrame>
        <p:sp>
          <p:nvSpPr>
            <p:cNvPr id="331" name="Google Shape;331;p18"/>
            <p:cNvSpPr/>
            <p:nvPr/>
          </p:nvSpPr>
          <p:spPr>
            <a:xfrm>
              <a:off x="1206500" y="1777936"/>
              <a:ext cx="3429000" cy="3432150"/>
            </a:xfrm>
            <a:custGeom>
              <a:avLst/>
              <a:gdLst/>
              <a:ahLst/>
              <a:cxnLst/>
              <a:rect l="l" t="t" r="r" b="b"/>
              <a:pathLst>
                <a:path w="5078896" h="5078896" extrusionOk="0">
                  <a:moveTo>
                    <a:pt x="2539448" y="323370"/>
                  </a:moveTo>
                  <a:lnTo>
                    <a:pt x="415216" y="1868863"/>
                  </a:lnTo>
                  <a:lnTo>
                    <a:pt x="1226601" y="4369524"/>
                  </a:lnTo>
                  <a:lnTo>
                    <a:pt x="3852295" y="4369524"/>
                  </a:lnTo>
                  <a:lnTo>
                    <a:pt x="4663680" y="1868863"/>
                  </a:lnTo>
                  <a:close/>
                  <a:moveTo>
                    <a:pt x="0" y="0"/>
                  </a:moveTo>
                  <a:lnTo>
                    <a:pt x="5078896" y="0"/>
                  </a:lnTo>
                  <a:lnTo>
                    <a:pt x="5078896" y="5078896"/>
                  </a:lnTo>
                  <a:lnTo>
                    <a:pt x="0" y="50788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32" name="Google Shape;332;p18"/>
          <p:cNvSpPr/>
          <p:nvPr/>
        </p:nvSpPr>
        <p:spPr>
          <a:xfrm>
            <a:off x="457200" y="3169010"/>
            <a:ext cx="359545" cy="331812"/>
          </a:xfrm>
          <a:prstGeom prst="ellipse">
            <a:avLst/>
          </a:prstGeom>
          <a:solidFill>
            <a:srgbClr val="2674BB"/>
          </a:solidFill>
          <a:ln w="9525" cap="flat" cmpd="sng">
            <a:solidFill>
              <a:srgbClr val="2674B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8"/>
          <p:cNvSpPr/>
          <p:nvPr/>
        </p:nvSpPr>
        <p:spPr>
          <a:xfrm>
            <a:off x="457200" y="2667000"/>
            <a:ext cx="359545" cy="331812"/>
          </a:xfrm>
          <a:prstGeom prst="ellipse">
            <a:avLst/>
          </a:prstGeom>
          <a:solidFill>
            <a:srgbClr val="C00000"/>
          </a:solidFill>
          <a:ln w="9525" cap="flat" cmpd="sng">
            <a:solidFill>
              <a:srgbClr val="A3111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8"/>
          <p:cNvSpPr txBox="1"/>
          <p:nvPr/>
        </p:nvSpPr>
        <p:spPr>
          <a:xfrm>
            <a:off x="885105" y="2646736"/>
            <a:ext cx="638895"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No</a:t>
            </a:r>
            <a:endParaRPr/>
          </a:p>
        </p:txBody>
      </p:sp>
      <p:sp>
        <p:nvSpPr>
          <p:cNvPr id="335" name="Google Shape;335;p18"/>
          <p:cNvSpPr txBox="1"/>
          <p:nvPr/>
        </p:nvSpPr>
        <p:spPr>
          <a:xfrm>
            <a:off x="885105" y="3155457"/>
            <a:ext cx="611260"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Sí</a:t>
            </a:r>
            <a:endParaRPr sz="1800" b="1">
              <a:solidFill>
                <a:srgbClr val="666666"/>
              </a:solidFill>
              <a:latin typeface="Arial Rounded"/>
              <a:ea typeface="Arial Rounded"/>
              <a:cs typeface="Arial Rounded"/>
              <a:sym typeface="Arial Rounded"/>
            </a:endParaRPr>
          </a:p>
        </p:txBody>
      </p:sp>
      <p:sp>
        <p:nvSpPr>
          <p:cNvPr id="337" name="Google Shape;337;p18"/>
          <p:cNvSpPr txBox="1"/>
          <p:nvPr/>
        </p:nvSpPr>
        <p:spPr>
          <a:xfrm>
            <a:off x="34365" y="1371247"/>
            <a:ext cx="55632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dirty="0">
                <a:solidFill>
                  <a:srgbClr val="3F3F3F"/>
                </a:solidFill>
                <a:latin typeface="Poppins"/>
                <a:ea typeface="Poppins"/>
                <a:cs typeface="Poppins"/>
                <a:sym typeface="Poppins"/>
              </a:rPr>
              <a:t>¿Cómo familia ahorra para turismo?</a:t>
            </a:r>
            <a:endParaRPr sz="1300" dirty="0">
              <a:latin typeface="Poppins"/>
              <a:ea typeface="Poppins"/>
              <a:cs typeface="Poppins"/>
              <a:sym typeface="Poppins"/>
            </a:endParaRPr>
          </a:p>
        </p:txBody>
      </p:sp>
      <p:sp>
        <p:nvSpPr>
          <p:cNvPr id="338" name="Google Shape;338;p18"/>
          <p:cNvSpPr txBox="1"/>
          <p:nvPr/>
        </p:nvSpPr>
        <p:spPr>
          <a:xfrm>
            <a:off x="6628802" y="1143000"/>
            <a:ext cx="55632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le impide ahorrar para turismo?</a:t>
            </a:r>
            <a:endParaRPr sz="1300">
              <a:latin typeface="Poppins"/>
              <a:ea typeface="Poppins"/>
              <a:cs typeface="Poppins"/>
              <a:sym typeface="Poppins"/>
            </a:endParaRPr>
          </a:p>
        </p:txBody>
      </p:sp>
      <p:graphicFrame>
        <p:nvGraphicFramePr>
          <p:cNvPr id="339" name="Google Shape;339;p18"/>
          <p:cNvGraphicFramePr/>
          <p:nvPr>
            <p:extLst>
              <p:ext uri="{D42A27DB-BD31-4B8C-83A1-F6EECF244321}">
                <p14:modId xmlns:p14="http://schemas.microsoft.com/office/powerpoint/2010/main" val="237758377"/>
              </p:ext>
            </p:extLst>
          </p:nvPr>
        </p:nvGraphicFramePr>
        <p:xfrm>
          <a:off x="5850436" y="1539933"/>
          <a:ext cx="6170113" cy="2996130"/>
        </p:xfrm>
        <a:graphic>
          <a:graphicData uri="http://schemas.openxmlformats.org/drawingml/2006/chart">
            <c:chart xmlns:c="http://schemas.openxmlformats.org/drawingml/2006/chart" xmlns:r="http://schemas.openxmlformats.org/officeDocument/2006/relationships" r:id="rId4"/>
          </a:graphicData>
        </a:graphic>
      </p:graphicFrame>
      <p:cxnSp>
        <p:nvCxnSpPr>
          <p:cNvPr id="340" name="Google Shape;340;p18"/>
          <p:cNvCxnSpPr/>
          <p:nvPr/>
        </p:nvCxnSpPr>
        <p:spPr>
          <a:xfrm rot="10800000" flipH="1">
            <a:off x="4228380" y="1371110"/>
            <a:ext cx="3010500" cy="1797900"/>
          </a:xfrm>
          <a:prstGeom prst="bentConnector3">
            <a:avLst>
              <a:gd name="adj1" fmla="val 50000"/>
            </a:avLst>
          </a:prstGeom>
          <a:noFill/>
          <a:ln w="9525" cap="flat" cmpd="sng">
            <a:solidFill>
              <a:srgbClr val="A31115"/>
            </a:solidFill>
            <a:prstDash val="dashDot"/>
            <a:round/>
            <a:headEnd type="none" w="sm" len="sm"/>
            <a:tailEnd type="triangle" w="med" len="med"/>
          </a:ln>
        </p:spPr>
      </p:cxnSp>
      <p:graphicFrame>
        <p:nvGraphicFramePr>
          <p:cNvPr id="341" name="Google Shape;341;p18"/>
          <p:cNvGraphicFramePr/>
          <p:nvPr>
            <p:extLst>
              <p:ext uri="{D42A27DB-BD31-4B8C-83A1-F6EECF244321}">
                <p14:modId xmlns:p14="http://schemas.microsoft.com/office/powerpoint/2010/main" val="2961398862"/>
              </p:ext>
            </p:extLst>
          </p:nvPr>
        </p:nvGraphicFramePr>
        <p:xfrm>
          <a:off x="6916714" y="4666488"/>
          <a:ext cx="4987375" cy="1640805"/>
        </p:xfrm>
        <a:graphic>
          <a:graphicData uri="http://schemas.openxmlformats.org/drawingml/2006/table">
            <a:tbl>
              <a:tblPr>
                <a:noFill/>
                <a:tableStyleId>{7F499203-3B72-4C06-B0C1-5AE38FECDAE8}</a:tableStyleId>
              </a:tblPr>
              <a:tblGrid>
                <a:gridCol w="2268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Motivos de no ahorro</a:t>
                      </a: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No afiliado</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ingresos suficientes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53%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hábito de ahorro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Prioridades financieras diferentes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Gastos imprevistos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los diferentes gastos, No nos queda para ahorro de turismo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45</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27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70</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dirty="0">
                          <a:solidFill>
                            <a:srgbClr val="BFBFBF"/>
                          </a:solidFill>
                          <a:latin typeface="Arial"/>
                          <a:ea typeface="Arial"/>
                          <a:cs typeface="Arial"/>
                          <a:sym typeface="Arial"/>
                        </a:rPr>
                        <a:t>142</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342" name="Google Shape;342;p18"/>
          <p:cNvSpPr/>
          <p:nvPr/>
        </p:nvSpPr>
        <p:spPr>
          <a:xfrm>
            <a:off x="0" y="6310550"/>
            <a:ext cx="63156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3" name="Google Shape;343;p1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44" name="Google Shape;344;p1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8"/>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PLAN DE AHORRO FAMILIAR PARA TURISMO</a:t>
            </a:r>
            <a:endParaRPr/>
          </a:p>
        </p:txBody>
      </p:sp>
      <p:pic>
        <p:nvPicPr>
          <p:cNvPr id="346" name="Google Shape;346;p18"/>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sp>
        <p:nvSpPr>
          <p:cNvPr id="347" name="Google Shape;347;p18"/>
          <p:cNvSpPr/>
          <p:nvPr/>
        </p:nvSpPr>
        <p:spPr>
          <a:xfrm>
            <a:off x="8975" y="6274725"/>
            <a:ext cx="63156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Q27 ¿Cuentas como familia con  un ahorro de dinero específicamente para turismo? </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Q28 ¿Cuál es el principal obstáculo que enfrenta para ahorrar para turismo?</a:t>
            </a:r>
            <a:endParaRPr>
              <a:solidFill>
                <a:schemeClr val="lt1"/>
              </a:solidFill>
              <a:latin typeface="Poppins"/>
              <a:ea typeface="Poppins"/>
              <a:cs typeface="Poppins"/>
              <a:sym typeface="Poppins"/>
            </a:endParaRPr>
          </a:p>
        </p:txBody>
      </p:sp>
      <p:sp>
        <p:nvSpPr>
          <p:cNvPr id="3" name="Google Shape;90;p2">
            <a:extLst>
              <a:ext uri="{FF2B5EF4-FFF2-40B4-BE49-F238E27FC236}">
                <a16:creationId xmlns:a16="http://schemas.microsoft.com/office/drawing/2014/main" id="{9F6CAB66-ED1F-8016-D3B3-5ACF736B0803}"/>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
        <p:cNvGrpSpPr/>
        <p:nvPr/>
      </p:nvGrpSpPr>
      <p:grpSpPr>
        <a:xfrm>
          <a:off x="0" y="0"/>
          <a:ext cx="0" cy="0"/>
          <a:chOff x="0" y="0"/>
          <a:chExt cx="0" cy="0"/>
        </a:xfrm>
      </p:grpSpPr>
      <p:graphicFrame>
        <p:nvGraphicFramePr>
          <p:cNvPr id="352" name="Google Shape;352;p19"/>
          <p:cNvGraphicFramePr/>
          <p:nvPr/>
        </p:nvGraphicFramePr>
        <p:xfrm>
          <a:off x="103309" y="1847341"/>
          <a:ext cx="5916491" cy="3293341"/>
        </p:xfrm>
        <a:graphic>
          <a:graphicData uri="http://schemas.openxmlformats.org/drawingml/2006/chart">
            <c:chart xmlns:c="http://schemas.openxmlformats.org/drawingml/2006/chart" xmlns:r="http://schemas.openxmlformats.org/officeDocument/2006/relationships" r:id="rId3"/>
          </a:graphicData>
        </a:graphic>
      </p:graphicFrame>
      <p:sp>
        <p:nvSpPr>
          <p:cNvPr id="353" name="Google Shape;353;p19"/>
          <p:cNvSpPr/>
          <p:nvPr/>
        </p:nvSpPr>
        <p:spPr>
          <a:xfrm>
            <a:off x="1322509" y="1777936"/>
            <a:ext cx="3429000" cy="3432150"/>
          </a:xfrm>
          <a:custGeom>
            <a:avLst/>
            <a:gdLst/>
            <a:ahLst/>
            <a:cxnLst/>
            <a:rect l="l" t="t" r="r" b="b"/>
            <a:pathLst>
              <a:path w="5078896" h="5078896" extrusionOk="0">
                <a:moveTo>
                  <a:pt x="2539448" y="323370"/>
                </a:moveTo>
                <a:lnTo>
                  <a:pt x="415216" y="1868863"/>
                </a:lnTo>
                <a:lnTo>
                  <a:pt x="1226601" y="4369524"/>
                </a:lnTo>
                <a:lnTo>
                  <a:pt x="3852295" y="4369524"/>
                </a:lnTo>
                <a:lnTo>
                  <a:pt x="4663680" y="1868863"/>
                </a:lnTo>
                <a:close/>
                <a:moveTo>
                  <a:pt x="0" y="0"/>
                </a:moveTo>
                <a:lnTo>
                  <a:pt x="5078896" y="0"/>
                </a:lnTo>
                <a:lnTo>
                  <a:pt x="5078896" y="5078896"/>
                </a:lnTo>
                <a:lnTo>
                  <a:pt x="0" y="50788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 name="Google Shape;354;p19"/>
          <p:cNvSpPr/>
          <p:nvPr/>
        </p:nvSpPr>
        <p:spPr>
          <a:xfrm>
            <a:off x="457200" y="3169010"/>
            <a:ext cx="359545" cy="331812"/>
          </a:xfrm>
          <a:prstGeom prst="ellipse">
            <a:avLst/>
          </a:prstGeom>
          <a:solidFill>
            <a:srgbClr val="002060"/>
          </a:solidFill>
          <a:ln w="9525" cap="flat" cmpd="sng">
            <a:solidFill>
              <a:srgbClr val="2674B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19"/>
          <p:cNvSpPr/>
          <p:nvPr/>
        </p:nvSpPr>
        <p:spPr>
          <a:xfrm>
            <a:off x="457200" y="2667000"/>
            <a:ext cx="359545" cy="331812"/>
          </a:xfrm>
          <a:prstGeom prst="ellipse">
            <a:avLst/>
          </a:prstGeom>
          <a:solidFill>
            <a:srgbClr val="FF0000"/>
          </a:solidFill>
          <a:ln w="9525" cap="flat" cmpd="sng">
            <a:solidFill>
              <a:srgbClr val="A3111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19"/>
          <p:cNvSpPr txBox="1"/>
          <p:nvPr/>
        </p:nvSpPr>
        <p:spPr>
          <a:xfrm>
            <a:off x="885105" y="2646736"/>
            <a:ext cx="638895"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No</a:t>
            </a:r>
            <a:endParaRPr/>
          </a:p>
        </p:txBody>
      </p:sp>
      <p:sp>
        <p:nvSpPr>
          <p:cNvPr id="357" name="Google Shape;357;p19"/>
          <p:cNvSpPr txBox="1"/>
          <p:nvPr/>
        </p:nvSpPr>
        <p:spPr>
          <a:xfrm>
            <a:off x="885105" y="3155457"/>
            <a:ext cx="611260"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Sí</a:t>
            </a:r>
            <a:endParaRPr sz="1800" b="1">
              <a:solidFill>
                <a:srgbClr val="666666"/>
              </a:solidFill>
              <a:latin typeface="Arial Rounded"/>
              <a:ea typeface="Arial Rounded"/>
              <a:cs typeface="Arial Rounded"/>
              <a:sym typeface="Arial Rounded"/>
            </a:endParaRPr>
          </a:p>
        </p:txBody>
      </p:sp>
      <p:sp>
        <p:nvSpPr>
          <p:cNvPr id="359" name="Google Shape;359;p19"/>
          <p:cNvSpPr txBox="1"/>
          <p:nvPr/>
        </p:nvSpPr>
        <p:spPr>
          <a:xfrm>
            <a:off x="34365" y="1371247"/>
            <a:ext cx="556319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dirty="0">
                <a:solidFill>
                  <a:srgbClr val="3F3F3F"/>
                </a:solidFill>
                <a:latin typeface="Arial Rounded"/>
                <a:ea typeface="Arial Rounded"/>
                <a:cs typeface="Arial Rounded"/>
                <a:sym typeface="Arial Rounded"/>
              </a:rPr>
              <a:t>¿Cómo familia ahorra para turismo?</a:t>
            </a:r>
            <a:endParaRPr dirty="0"/>
          </a:p>
        </p:txBody>
      </p:sp>
      <p:sp>
        <p:nvSpPr>
          <p:cNvPr id="360" name="Google Shape;360;p19"/>
          <p:cNvSpPr txBox="1"/>
          <p:nvPr/>
        </p:nvSpPr>
        <p:spPr>
          <a:xfrm>
            <a:off x="6628802" y="1383268"/>
            <a:ext cx="556319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Arial Rounded"/>
                <a:ea typeface="Arial Rounded"/>
                <a:cs typeface="Arial Rounded"/>
                <a:sym typeface="Arial Rounded"/>
              </a:rPr>
              <a:t>¿Qué dinero destina para turismo?</a:t>
            </a:r>
            <a:endParaRPr/>
          </a:p>
        </p:txBody>
      </p:sp>
      <p:sp>
        <p:nvSpPr>
          <p:cNvPr id="361" name="Google Shape;361;p19"/>
          <p:cNvSpPr txBox="1"/>
          <p:nvPr/>
        </p:nvSpPr>
        <p:spPr>
          <a:xfrm>
            <a:off x="9867914" y="4603423"/>
            <a:ext cx="96532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A5A5A5"/>
                </a:solidFill>
                <a:latin typeface="Arial"/>
                <a:ea typeface="Arial"/>
                <a:cs typeface="Arial"/>
                <a:sym typeface="Arial"/>
              </a:rPr>
              <a:t>Base = 242</a:t>
            </a:r>
            <a:endParaRPr/>
          </a:p>
        </p:txBody>
      </p:sp>
      <p:cxnSp>
        <p:nvCxnSpPr>
          <p:cNvPr id="362" name="Google Shape;362;p19"/>
          <p:cNvCxnSpPr/>
          <p:nvPr/>
        </p:nvCxnSpPr>
        <p:spPr>
          <a:xfrm rot="10800000" flipH="1">
            <a:off x="4228380" y="1600200"/>
            <a:ext cx="3162900" cy="2209800"/>
          </a:xfrm>
          <a:prstGeom prst="bentConnector3">
            <a:avLst>
              <a:gd name="adj1" fmla="val 50000"/>
            </a:avLst>
          </a:prstGeom>
          <a:noFill/>
          <a:ln w="9525" cap="flat" cmpd="sng">
            <a:solidFill>
              <a:srgbClr val="002060"/>
            </a:solidFill>
            <a:prstDash val="dashDot"/>
            <a:round/>
            <a:headEnd type="none" w="sm" len="sm"/>
            <a:tailEnd type="triangle" w="med" len="med"/>
          </a:ln>
        </p:spPr>
      </p:cxnSp>
      <p:graphicFrame>
        <p:nvGraphicFramePr>
          <p:cNvPr id="363" name="Google Shape;363;p19"/>
          <p:cNvGraphicFramePr/>
          <p:nvPr/>
        </p:nvGraphicFramePr>
        <p:xfrm>
          <a:off x="6459854" y="1717669"/>
          <a:ext cx="5274946" cy="3200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4" name="Google Shape;364;p19"/>
          <p:cNvGraphicFramePr/>
          <p:nvPr/>
        </p:nvGraphicFramePr>
        <p:xfrm>
          <a:off x="6031945" y="4928554"/>
          <a:ext cx="5274950" cy="1281400"/>
        </p:xfrm>
        <a:graphic>
          <a:graphicData uri="http://schemas.openxmlformats.org/drawingml/2006/table">
            <a:tbl>
              <a:tblPr>
                <a:noFill/>
                <a:tableStyleId>{89B02F22-93DB-40BE-9AA1-52308BDFACEA}</a:tableStyleId>
              </a:tblPr>
              <a:tblGrid>
                <a:gridCol w="1990325">
                  <a:extLst>
                    <a:ext uri="{9D8B030D-6E8A-4147-A177-3AD203B41FA5}">
                      <a16:colId xmlns:a16="http://schemas.microsoft.com/office/drawing/2014/main" val="20000"/>
                    </a:ext>
                  </a:extLst>
                </a:gridCol>
                <a:gridCol w="732625">
                  <a:extLst>
                    <a:ext uri="{9D8B030D-6E8A-4147-A177-3AD203B41FA5}">
                      <a16:colId xmlns:a16="http://schemas.microsoft.com/office/drawing/2014/main" val="20001"/>
                    </a:ext>
                  </a:extLst>
                </a:gridCol>
                <a:gridCol w="1160000">
                  <a:extLst>
                    <a:ext uri="{9D8B030D-6E8A-4147-A177-3AD203B41FA5}">
                      <a16:colId xmlns:a16="http://schemas.microsoft.com/office/drawing/2014/main" val="20002"/>
                    </a:ext>
                  </a:extLst>
                </a:gridCol>
                <a:gridCol w="732625">
                  <a:extLst>
                    <a:ext uri="{9D8B030D-6E8A-4147-A177-3AD203B41FA5}">
                      <a16:colId xmlns:a16="http://schemas.microsoft.com/office/drawing/2014/main" val="20003"/>
                    </a:ext>
                  </a:extLst>
                </a:gridCol>
                <a:gridCol w="659375">
                  <a:extLst>
                    <a:ext uri="{9D8B030D-6E8A-4147-A177-3AD203B41FA5}">
                      <a16:colId xmlns:a16="http://schemas.microsoft.com/office/drawing/2014/main" val="20004"/>
                    </a:ext>
                  </a:extLst>
                </a:gridCol>
              </a:tblGrid>
              <a:tr h="160175">
                <a:tc>
                  <a:txBody>
                    <a:bodyPr/>
                    <a:lstStyle/>
                    <a:p>
                      <a:pPr marL="0" marR="0" lvl="0" indent="0" algn="l" rtl="0">
                        <a:spcBef>
                          <a:spcPts val="0"/>
                        </a:spcBef>
                        <a:spcAft>
                          <a:spcPts val="0"/>
                        </a:spcAft>
                        <a:buNone/>
                      </a:pPr>
                      <a:r>
                        <a:rPr lang="es-CO" sz="1000" b="0" i="0" u="none" strike="noStrike" cap="none">
                          <a:solidFill>
                            <a:srgbClr val="000000"/>
                          </a:solidFill>
                          <a:latin typeface="Arial"/>
                          <a:ea typeface="Arial"/>
                          <a:cs typeface="Arial"/>
                          <a:sym typeface="Arial"/>
                        </a:rPr>
                        <a:t> </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Comfandi</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 Comfenalco </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No afilaido</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Total</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0"/>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Menos de $50.000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5%</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6%</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10%</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1"/>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Entre $50.000 y $100.000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30%</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35%</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36%</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2"/>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Entre $100.001 y $200.000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16%</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3"/>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Entre $200.001 y $500.000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23%</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23%</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4"/>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Más de $500.000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7%</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5"/>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No destino dinero regularmente</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0%</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6"/>
                  </a:ext>
                </a:extLst>
              </a:tr>
              <a:tr h="160175">
                <a:tc>
                  <a:txBody>
                    <a:bodyPr/>
                    <a:lstStyle/>
                    <a:p>
                      <a:pPr marL="0" marR="0" lvl="0" indent="0" algn="r" rtl="0">
                        <a:spcBef>
                          <a:spcPts val="0"/>
                        </a:spcBef>
                        <a:spcAft>
                          <a:spcPts val="0"/>
                        </a:spcAft>
                        <a:buNone/>
                      </a:pPr>
                      <a:r>
                        <a:rPr lang="es-CO" sz="1000" b="0" i="0" u="none" strike="noStrike" cap="none">
                          <a:solidFill>
                            <a:srgbClr val="808080"/>
                          </a:solidFill>
                          <a:latin typeface="Calibri"/>
                          <a:ea typeface="Calibri"/>
                          <a:cs typeface="Calibri"/>
                          <a:sym typeface="Calibri"/>
                        </a:rPr>
                        <a:t>Base</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112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47</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83</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242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65" name="Google Shape;365;p19"/>
          <p:cNvSpPr/>
          <p:nvPr/>
        </p:nvSpPr>
        <p:spPr>
          <a:xfrm>
            <a:off x="0" y="6310550"/>
            <a:ext cx="63156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6" name="Google Shape;366;p1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67" name="Google Shape;367;p1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9"/>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PLAN DE AHORRO FAMILIAR PARA TURISMO</a:t>
            </a:r>
            <a:endParaRPr/>
          </a:p>
        </p:txBody>
      </p:sp>
      <p:pic>
        <p:nvPicPr>
          <p:cNvPr id="369" name="Google Shape;369;p19"/>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sp>
        <p:nvSpPr>
          <p:cNvPr id="370" name="Google Shape;370;p19"/>
          <p:cNvSpPr/>
          <p:nvPr/>
        </p:nvSpPr>
        <p:spPr>
          <a:xfrm>
            <a:off x="8975" y="6274725"/>
            <a:ext cx="63156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Q27 ¿Cuentas como familia con  un ahorro de dinero específicamente para turismo? </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Q29 ¿Cuánto dinero destina mensualmente  para el ahorro de turismo?</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2E743C22-85E1-9E41-B43C-BE62AF3D3A45}"/>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
        <p:cNvGrpSpPr/>
        <p:nvPr/>
      </p:nvGrpSpPr>
      <p:grpSpPr>
        <a:xfrm>
          <a:off x="0" y="0"/>
          <a:ext cx="0" cy="0"/>
          <a:chOff x="0" y="0"/>
          <a:chExt cx="0" cy="0"/>
        </a:xfrm>
      </p:grpSpPr>
      <p:graphicFrame>
        <p:nvGraphicFramePr>
          <p:cNvPr id="375" name="Google Shape;375;p20"/>
          <p:cNvGraphicFramePr/>
          <p:nvPr/>
        </p:nvGraphicFramePr>
        <p:xfrm>
          <a:off x="363854" y="1295400"/>
          <a:ext cx="7789546" cy="4953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6" name="Google Shape;376;p20"/>
          <p:cNvGraphicFramePr/>
          <p:nvPr/>
        </p:nvGraphicFramePr>
        <p:xfrm>
          <a:off x="6490481" y="2889325"/>
          <a:ext cx="5203375" cy="2978415"/>
        </p:xfrm>
        <a:graphic>
          <a:graphicData uri="http://schemas.openxmlformats.org/drawingml/2006/table">
            <a:tbl>
              <a:tblPr>
                <a:noFill/>
                <a:tableStyleId>{7F499203-3B72-4C06-B0C1-5AE38FECDAE8}</a:tableStyleId>
              </a:tblPr>
              <a:tblGrid>
                <a:gridCol w="2484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Fuentes de información</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Busco opciones por internet</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77%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Recomendaciones de amigos o familiares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50%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Redes sociales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Páginas web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Aplicaciones móviles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Publicidad en diferentes medios de comunicación</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Los servicios de una agencia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Blogs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Utilizando los servicios de la caja de compensación / (tienda virtual)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Consultando revistas y guías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138</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65</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181</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384</a:t>
                      </a:r>
                      <a:endParaRPr/>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1"/>
                  </a:ext>
                </a:extLst>
              </a:tr>
            </a:tbl>
          </a:graphicData>
        </a:graphic>
      </p:graphicFrame>
      <p:sp>
        <p:nvSpPr>
          <p:cNvPr id="377" name="Google Shape;377;p20"/>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8" name="Google Shape;378;p2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79" name="Google Shape;379;p2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20"/>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FUENTES DE INFORMACIÓN USADOS PARA DECIDIR SOBRE TURISMO</a:t>
            </a:r>
            <a:endParaRPr/>
          </a:p>
        </p:txBody>
      </p:sp>
      <p:pic>
        <p:nvPicPr>
          <p:cNvPr id="381" name="Google Shape;381;p2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382" name="Google Shape;382;p20"/>
          <p:cNvSpPr/>
          <p:nvPr/>
        </p:nvSpPr>
        <p:spPr>
          <a:xfrm>
            <a:off x="8975" y="6367800"/>
            <a:ext cx="6481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Q30 ¿Qué fuentes de información utilizas para decidir tus destinos de viajes o pasadías?</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7EA2991A-ABCD-E1F5-E607-A6C83F24A384}"/>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7"/>
        <p:cNvGrpSpPr/>
        <p:nvPr/>
      </p:nvGrpSpPr>
      <p:grpSpPr>
        <a:xfrm>
          <a:off x="0" y="0"/>
          <a:ext cx="0" cy="0"/>
          <a:chOff x="0" y="0"/>
          <a:chExt cx="0" cy="0"/>
        </a:xfrm>
      </p:grpSpPr>
      <p:sp>
        <p:nvSpPr>
          <p:cNvPr id="58" name="Google Shape;58;p1"/>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9" name="Google Shape;59;p1"/>
          <p:cNvPicPr preferRelativeResize="0"/>
          <p:nvPr/>
        </p:nvPicPr>
        <p:blipFill rotWithShape="1">
          <a:blip r:embed="rId3">
            <a:alphaModFix/>
          </a:blip>
          <a:srcRect l="25730" r="24940" b="50556"/>
          <a:stretch/>
        </p:blipFill>
        <p:spPr>
          <a:xfrm>
            <a:off x="11284025" y="5984850"/>
            <a:ext cx="598450" cy="347125"/>
          </a:xfrm>
          <a:prstGeom prst="rect">
            <a:avLst/>
          </a:prstGeom>
          <a:noFill/>
          <a:ln>
            <a:noFill/>
          </a:ln>
        </p:spPr>
      </p:pic>
      <p:pic>
        <p:nvPicPr>
          <p:cNvPr id="60" name="Google Shape;60;p1"/>
          <p:cNvPicPr preferRelativeResize="0"/>
          <p:nvPr/>
        </p:nvPicPr>
        <p:blipFill rotWithShape="1">
          <a:blip r:embed="rId4">
            <a:alphaModFix/>
          </a:blip>
          <a:srcRect/>
          <a:stretch/>
        </p:blipFill>
        <p:spPr>
          <a:xfrm>
            <a:off x="9639275" y="5753575"/>
            <a:ext cx="1466950" cy="710525"/>
          </a:xfrm>
          <a:prstGeom prst="rect">
            <a:avLst/>
          </a:prstGeom>
          <a:noFill/>
          <a:ln>
            <a:noFill/>
          </a:ln>
        </p:spPr>
      </p:pic>
      <p:sp>
        <p:nvSpPr>
          <p:cNvPr id="61" name="Google Shape;61;p1"/>
          <p:cNvSpPr txBox="1"/>
          <p:nvPr/>
        </p:nvSpPr>
        <p:spPr>
          <a:xfrm>
            <a:off x="568625" y="4850850"/>
            <a:ext cx="7010400" cy="113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CO" sz="3600">
                <a:solidFill>
                  <a:schemeClr val="lt1"/>
                </a:solidFill>
                <a:latin typeface="Poppins Black"/>
                <a:ea typeface="Poppins Black"/>
                <a:cs typeface="Poppins Black"/>
                <a:sym typeface="Poppins Black"/>
              </a:rPr>
              <a:t>ESTUDIO TURISMO COMFANDI</a:t>
            </a:r>
            <a:endParaRPr sz="3600" i="0" u="none" strike="noStrike" cap="none">
              <a:solidFill>
                <a:schemeClr val="lt1"/>
              </a:solidFill>
              <a:latin typeface="Poppins Black"/>
              <a:ea typeface="Poppins Black"/>
              <a:cs typeface="Poppins Black"/>
              <a:sym typeface="Poppins Black"/>
            </a:endParaRPr>
          </a:p>
          <a:p>
            <a:pPr marL="12700" marR="0" lvl="0" indent="0" algn="l" rtl="0">
              <a:lnSpc>
                <a:spcPct val="100000"/>
              </a:lnSpc>
              <a:spcBef>
                <a:spcPts val="100"/>
              </a:spcBef>
              <a:spcAft>
                <a:spcPts val="0"/>
              </a:spcAft>
              <a:buNone/>
            </a:pPr>
            <a:r>
              <a:rPr lang="es-CO" sz="3600">
                <a:solidFill>
                  <a:schemeClr val="lt1"/>
                </a:solidFill>
                <a:latin typeface="Poppins Black"/>
                <a:ea typeface="Poppins Black"/>
                <a:cs typeface="Poppins Black"/>
                <a:sym typeface="Poppins Black"/>
              </a:rPr>
              <a:t>ANÁLISIS DESCRIPTIVO</a:t>
            </a:r>
            <a:endParaRPr sz="3600" i="0" u="none" strike="noStrike" cap="none">
              <a:solidFill>
                <a:schemeClr val="lt1"/>
              </a:solidFill>
              <a:latin typeface="Poppins Black"/>
              <a:ea typeface="Poppins Black"/>
              <a:cs typeface="Poppins Black"/>
              <a:sym typeface="Poppins Black"/>
            </a:endParaRPr>
          </a:p>
        </p:txBody>
      </p:sp>
      <p:pic>
        <p:nvPicPr>
          <p:cNvPr id="62" name="Google Shape;62;p1"/>
          <p:cNvPicPr preferRelativeResize="0"/>
          <p:nvPr/>
        </p:nvPicPr>
        <p:blipFill rotWithShape="1">
          <a:blip r:embed="rId5">
            <a:alphaModFix/>
          </a:blip>
          <a:srcRect/>
          <a:stretch/>
        </p:blipFill>
        <p:spPr>
          <a:xfrm>
            <a:off x="0" y="-13084"/>
            <a:ext cx="12192000" cy="4127884"/>
          </a:xfrm>
          <a:prstGeom prst="rect">
            <a:avLst/>
          </a:prstGeom>
          <a:noFill/>
          <a:ln>
            <a:noFill/>
          </a:ln>
        </p:spPr>
      </p:pic>
      <p:pic>
        <p:nvPicPr>
          <p:cNvPr id="63" name="Google Shape;63;p1"/>
          <p:cNvPicPr preferRelativeResize="0"/>
          <p:nvPr/>
        </p:nvPicPr>
        <p:blipFill rotWithShape="1">
          <a:blip r:embed="rId6">
            <a:alphaModFix/>
          </a:blip>
          <a:srcRect t="22233" b="13432"/>
          <a:stretch/>
        </p:blipFill>
        <p:spPr>
          <a:xfrm>
            <a:off x="0" y="-13075"/>
            <a:ext cx="12192000" cy="4387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6"/>
        <p:cNvGrpSpPr/>
        <p:nvPr/>
      </p:nvGrpSpPr>
      <p:grpSpPr>
        <a:xfrm>
          <a:off x="0" y="0"/>
          <a:ext cx="0" cy="0"/>
          <a:chOff x="0" y="0"/>
          <a:chExt cx="0" cy="0"/>
        </a:xfrm>
      </p:grpSpPr>
      <p:graphicFrame>
        <p:nvGraphicFramePr>
          <p:cNvPr id="387" name="Google Shape;387;p21"/>
          <p:cNvGraphicFramePr/>
          <p:nvPr/>
        </p:nvGraphicFramePr>
        <p:xfrm>
          <a:off x="76200" y="1263075"/>
          <a:ext cx="7438800" cy="4730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8" name="Google Shape;388;p21"/>
          <p:cNvGraphicFramePr/>
          <p:nvPr/>
        </p:nvGraphicFramePr>
        <p:xfrm>
          <a:off x="5792193" y="3197863"/>
          <a:ext cx="6223000" cy="2748280"/>
        </p:xfrm>
        <a:graphic>
          <a:graphicData uri="http://schemas.openxmlformats.org/drawingml/2006/table">
            <a:tbl>
              <a:tblPr>
                <a:noFill/>
                <a:tableStyleId>{89B02F22-93DB-40BE-9AA1-52308BDFACEA}</a:tableStyleId>
              </a:tblPr>
              <a:tblGrid>
                <a:gridCol w="2895600">
                  <a:extLst>
                    <a:ext uri="{9D8B030D-6E8A-4147-A177-3AD203B41FA5}">
                      <a16:colId xmlns:a16="http://schemas.microsoft.com/office/drawing/2014/main" val="20000"/>
                    </a:ext>
                  </a:extLst>
                </a:gridCol>
                <a:gridCol w="9017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tblGrid>
              <a:tr h="196850">
                <a:tc>
                  <a:txBody>
                    <a:bodyPr/>
                    <a:lstStyle/>
                    <a:p>
                      <a:pPr marL="0" marR="0" lvl="0" indent="0" algn="l" rtl="0">
                        <a:spcBef>
                          <a:spcPts val="0"/>
                        </a:spcBef>
                        <a:spcAft>
                          <a:spcPts val="0"/>
                        </a:spcAft>
                        <a:buNone/>
                      </a:pPr>
                      <a:endParaRPr sz="1100" b="0" i="0" u="none" strike="noStrike" cap="none">
                        <a:solidFill>
                          <a:srgbClr val="000000"/>
                        </a:solidFill>
                        <a:latin typeface="Calibri"/>
                        <a:ea typeface="Calibri"/>
                        <a:cs typeface="Calibri"/>
                        <a:sym typeface="Calibri"/>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Comfandi</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Comfenalco</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No afiliado</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Total</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0"/>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Precio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71%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65%</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1"/>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Ubicación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51%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56%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57%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2"/>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Calidad de las instalaciones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40%</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3"/>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Ambiente familiar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35%</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4"/>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Actividades disponibles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5"/>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Facilidad de acceso y transporte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6"/>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Cultura y tradiciones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000000"/>
                          </a:solidFill>
                          <a:latin typeface="Arial"/>
                          <a:ea typeface="Arial"/>
                          <a:cs typeface="Arial"/>
                          <a:sym typeface="Arial"/>
                        </a:rPr>
                        <a:t>40%</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7"/>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Seguridad</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8"/>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Servicios adicionales (restaurantes, tiendas, etc.</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000000"/>
                          </a:solidFill>
                          <a:latin typeface="Arial"/>
                          <a:ea typeface="Arial"/>
                          <a:cs typeface="Arial"/>
                          <a:sym typeface="Arial"/>
                        </a:rPr>
                        <a:t>37%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9"/>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Variedad de actividades ofrecidas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00000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17%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0"/>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Opiniones y reseñas de otros viajeros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18%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1"/>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Opiniones y reseñas de otros clientes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17%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2"/>
                  </a:ext>
                </a:extLst>
              </a:tr>
              <a:tr h="184150">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Total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74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384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3"/>
                  </a:ext>
                </a:extLst>
              </a:tr>
            </a:tbl>
          </a:graphicData>
        </a:graphic>
      </p:graphicFrame>
      <p:sp>
        <p:nvSpPr>
          <p:cNvPr id="389" name="Google Shape;389;p21"/>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0" name="Google Shape;390;p2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91" name="Google Shape;391;p2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21"/>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FACTORES PARA DECIDIR SOBRE DESTINOS TURÍSTICOS</a:t>
            </a:r>
            <a:endParaRPr/>
          </a:p>
        </p:txBody>
      </p:sp>
      <p:pic>
        <p:nvPicPr>
          <p:cNvPr id="393" name="Google Shape;393;p2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394" name="Google Shape;394;p21"/>
          <p:cNvSpPr/>
          <p:nvPr/>
        </p:nvSpPr>
        <p:spPr>
          <a:xfrm>
            <a:off x="8976" y="6367800"/>
            <a:ext cx="6883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Q31_¿Qué factores consideras más importantes al elegir un destino de viaje o pasadía?</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5F10F7E2-FD17-57FD-356D-33D6738204B2}"/>
              </a:ext>
            </a:extLst>
          </p:cNvPr>
          <p:cNvSpPr txBox="1"/>
          <p:nvPr/>
        </p:nvSpPr>
        <p:spPr>
          <a:xfrm>
            <a:off x="10527400" y="63602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8"/>
        <p:cNvGrpSpPr/>
        <p:nvPr/>
      </p:nvGrpSpPr>
      <p:grpSpPr>
        <a:xfrm>
          <a:off x="0" y="0"/>
          <a:ext cx="0" cy="0"/>
          <a:chOff x="0" y="0"/>
          <a:chExt cx="0" cy="0"/>
        </a:xfrm>
      </p:grpSpPr>
      <p:graphicFrame>
        <p:nvGraphicFramePr>
          <p:cNvPr id="399" name="Google Shape;399;p22"/>
          <p:cNvGraphicFramePr/>
          <p:nvPr>
            <p:extLst>
              <p:ext uri="{D42A27DB-BD31-4B8C-83A1-F6EECF244321}">
                <p14:modId xmlns:p14="http://schemas.microsoft.com/office/powerpoint/2010/main" val="1731650588"/>
              </p:ext>
            </p:extLst>
          </p:nvPr>
        </p:nvGraphicFramePr>
        <p:xfrm>
          <a:off x="1755648" y="692831"/>
          <a:ext cx="8350077" cy="5454066"/>
        </p:xfrm>
        <a:graphic>
          <a:graphicData uri="http://schemas.openxmlformats.org/drawingml/2006/chart">
            <c:chart xmlns:c="http://schemas.openxmlformats.org/drawingml/2006/chart" xmlns:r="http://schemas.openxmlformats.org/officeDocument/2006/relationships" r:id="rId3"/>
          </a:graphicData>
        </a:graphic>
      </p:graphicFrame>
      <p:sp>
        <p:nvSpPr>
          <p:cNvPr id="401" name="Google Shape;401;p22"/>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2" name="Google Shape;402;p2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03" name="Google Shape;403;p2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22"/>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EMOCIONES EXPERIMENTADAS EN EL VIAJE</a:t>
            </a:r>
            <a:endParaRPr/>
          </a:p>
        </p:txBody>
      </p:sp>
      <p:pic>
        <p:nvPicPr>
          <p:cNvPr id="405" name="Google Shape;405;p2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06" name="Google Shape;406;p22"/>
          <p:cNvSpPr/>
          <p:nvPr/>
        </p:nvSpPr>
        <p:spPr>
          <a:xfrm>
            <a:off x="0" y="635375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Q32¿Qué emociones te gusta experimentar durante un viaje?</a:t>
            </a:r>
            <a:endParaRPr sz="1100">
              <a:solidFill>
                <a:schemeClr val="lt1"/>
              </a:solidFill>
              <a:latin typeface="Poppins"/>
              <a:ea typeface="Poppins"/>
              <a:cs typeface="Poppins"/>
              <a:sym typeface="Poppins"/>
            </a:endParaRPr>
          </a:p>
        </p:txBody>
      </p:sp>
      <p:sp>
        <p:nvSpPr>
          <p:cNvPr id="407" name="Google Shape;407;p2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8" name="Google Shape;408;p2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2"/>
        <p:cNvGrpSpPr/>
        <p:nvPr/>
      </p:nvGrpSpPr>
      <p:grpSpPr>
        <a:xfrm>
          <a:off x="0" y="0"/>
          <a:ext cx="0" cy="0"/>
          <a:chOff x="0" y="0"/>
          <a:chExt cx="0" cy="0"/>
        </a:xfrm>
      </p:grpSpPr>
      <p:graphicFrame>
        <p:nvGraphicFramePr>
          <p:cNvPr id="413" name="Google Shape;413;p23"/>
          <p:cNvGraphicFramePr/>
          <p:nvPr>
            <p:extLst>
              <p:ext uri="{D42A27DB-BD31-4B8C-83A1-F6EECF244321}">
                <p14:modId xmlns:p14="http://schemas.microsoft.com/office/powerpoint/2010/main" val="3574064712"/>
              </p:ext>
            </p:extLst>
          </p:nvPr>
        </p:nvGraphicFramePr>
        <p:xfrm>
          <a:off x="1646489" y="1227475"/>
          <a:ext cx="8899022" cy="4955400"/>
        </p:xfrm>
        <a:graphic>
          <a:graphicData uri="http://schemas.openxmlformats.org/drawingml/2006/chart">
            <c:chart xmlns:c="http://schemas.openxmlformats.org/drawingml/2006/chart" xmlns:r="http://schemas.openxmlformats.org/officeDocument/2006/relationships" r:id="rId3"/>
          </a:graphicData>
        </a:graphic>
      </p:graphicFrame>
      <p:sp>
        <p:nvSpPr>
          <p:cNvPr id="415" name="Google Shape;415;p23"/>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6" name="Google Shape;416;p2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17" name="Google Shape;417;p2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23"/>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ACTIVIDADES A REALIZAR EN LOS VIAJES TURÍSTICOS</a:t>
            </a:r>
            <a:endParaRPr/>
          </a:p>
        </p:txBody>
      </p:sp>
      <p:pic>
        <p:nvPicPr>
          <p:cNvPr id="419" name="Google Shape;419;p2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20" name="Google Shape;420;p23"/>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Q33_¿Qué tipo de actividades buscas realizar en los viajes y/o pasadías?</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E398DDC8-4E95-7719-6676-AD759CB61F70}"/>
              </a:ext>
            </a:extLst>
          </p:cNvPr>
          <p:cNvSpPr txBox="1"/>
          <p:nvPr/>
        </p:nvSpPr>
        <p:spPr>
          <a:xfrm>
            <a:off x="10527400" y="63221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4"/>
        <p:cNvGrpSpPr/>
        <p:nvPr/>
      </p:nvGrpSpPr>
      <p:grpSpPr>
        <a:xfrm>
          <a:off x="0" y="0"/>
          <a:ext cx="0" cy="0"/>
          <a:chOff x="0" y="0"/>
          <a:chExt cx="0" cy="0"/>
        </a:xfrm>
      </p:grpSpPr>
      <p:graphicFrame>
        <p:nvGraphicFramePr>
          <p:cNvPr id="425" name="Google Shape;425;p24"/>
          <p:cNvGraphicFramePr/>
          <p:nvPr>
            <p:extLst>
              <p:ext uri="{D42A27DB-BD31-4B8C-83A1-F6EECF244321}">
                <p14:modId xmlns:p14="http://schemas.microsoft.com/office/powerpoint/2010/main" val="928276183"/>
              </p:ext>
            </p:extLst>
          </p:nvPr>
        </p:nvGraphicFramePr>
        <p:xfrm>
          <a:off x="1646489" y="1338625"/>
          <a:ext cx="8899022" cy="4733100"/>
        </p:xfrm>
        <a:graphic>
          <a:graphicData uri="http://schemas.openxmlformats.org/drawingml/2006/chart">
            <c:chart xmlns:c="http://schemas.openxmlformats.org/drawingml/2006/chart" xmlns:r="http://schemas.openxmlformats.org/officeDocument/2006/relationships" r:id="rId3"/>
          </a:graphicData>
        </a:graphic>
      </p:graphicFrame>
      <p:sp>
        <p:nvSpPr>
          <p:cNvPr id="427" name="Google Shape;427;p24"/>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8" name="Google Shape;428;p2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29" name="Google Shape;429;p2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24"/>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CARACTERÍSTICAS PARA ELEGIR UN PLAN TURÍSTICO</a:t>
            </a:r>
            <a:endParaRPr/>
          </a:p>
        </p:txBody>
      </p:sp>
      <p:pic>
        <p:nvPicPr>
          <p:cNvPr id="431" name="Google Shape;431;p2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32" name="Google Shape;432;p24"/>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Q34_¿Qué características debe tener un plan turístico para que lo elijas? </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57CB5EBD-3A71-1B8A-D626-92830700F054}"/>
              </a:ext>
            </a:extLst>
          </p:cNvPr>
          <p:cNvSpPr txBox="1"/>
          <p:nvPr/>
        </p:nvSpPr>
        <p:spPr>
          <a:xfrm>
            <a:off x="10527400" y="638885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6"/>
        <p:cNvGrpSpPr/>
        <p:nvPr/>
      </p:nvGrpSpPr>
      <p:grpSpPr>
        <a:xfrm>
          <a:off x="0" y="0"/>
          <a:ext cx="0" cy="0"/>
          <a:chOff x="0" y="0"/>
          <a:chExt cx="0" cy="0"/>
        </a:xfrm>
      </p:grpSpPr>
      <p:graphicFrame>
        <p:nvGraphicFramePr>
          <p:cNvPr id="437" name="Google Shape;437;p25"/>
          <p:cNvGraphicFramePr/>
          <p:nvPr>
            <p:extLst>
              <p:ext uri="{D42A27DB-BD31-4B8C-83A1-F6EECF244321}">
                <p14:modId xmlns:p14="http://schemas.microsoft.com/office/powerpoint/2010/main" val="3960333178"/>
              </p:ext>
            </p:extLst>
          </p:nvPr>
        </p:nvGraphicFramePr>
        <p:xfrm>
          <a:off x="1165225" y="1338850"/>
          <a:ext cx="9879600" cy="4650470"/>
        </p:xfrm>
        <a:graphic>
          <a:graphicData uri="http://schemas.openxmlformats.org/drawingml/2006/chart">
            <c:chart xmlns:c="http://schemas.openxmlformats.org/drawingml/2006/chart" xmlns:r="http://schemas.openxmlformats.org/officeDocument/2006/relationships" r:id="rId3"/>
          </a:graphicData>
        </a:graphic>
      </p:graphicFrame>
      <p:sp>
        <p:nvSpPr>
          <p:cNvPr id="439" name="Google Shape;439;p25"/>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0" name="Google Shape;440;p2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41" name="Google Shape;441;p2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25"/>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INFLUENCIA DEL ESTADO DEL ÁNIMO EN LA ELECCIÓN DEL DESTINO TURÍSTICO</a:t>
            </a:r>
            <a:endParaRPr/>
          </a:p>
        </p:txBody>
      </p:sp>
      <p:pic>
        <p:nvPicPr>
          <p:cNvPr id="443" name="Google Shape;443;p2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44" name="Google Shape;444;p25"/>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Q35 ¿Cómo influye tu estado de ánimo en la elección de un plan turístico?</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00B65FD7-196D-CD04-5AA8-E06C08A7DF97}"/>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8"/>
        <p:cNvGrpSpPr/>
        <p:nvPr/>
      </p:nvGrpSpPr>
      <p:grpSpPr>
        <a:xfrm>
          <a:off x="0" y="0"/>
          <a:ext cx="0" cy="0"/>
          <a:chOff x="0" y="0"/>
          <a:chExt cx="0" cy="0"/>
        </a:xfrm>
      </p:grpSpPr>
      <p:graphicFrame>
        <p:nvGraphicFramePr>
          <p:cNvPr id="449" name="Google Shape;449;p26"/>
          <p:cNvGraphicFramePr/>
          <p:nvPr/>
        </p:nvGraphicFramePr>
        <p:xfrm>
          <a:off x="523075" y="1062550"/>
          <a:ext cx="8390700" cy="5402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0" name="Google Shape;450;p26"/>
          <p:cNvGraphicFramePr/>
          <p:nvPr/>
        </p:nvGraphicFramePr>
        <p:xfrm>
          <a:off x="6590281" y="3082810"/>
          <a:ext cx="5059375" cy="2978415"/>
        </p:xfrm>
        <a:graphic>
          <a:graphicData uri="http://schemas.openxmlformats.org/drawingml/2006/table">
            <a:tbl>
              <a:tblPr>
                <a:noFill/>
                <a:tableStyleId>{7F499203-3B72-4C06-B0C1-5AE38FECDAE8}</a:tableStyleId>
              </a:tblPr>
              <a:tblGrid>
                <a:gridCol w="2340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Destinos turísticos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Playa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naturaleza (montaña, valles caminatas etc.)</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Que tenga piscinas y actividades acuáticas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y actividades en ríos y cascadas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Cultural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Ciudades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gastronómico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experiencias interactivas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actividades extremas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Religioso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138</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65</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181</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384</a:t>
                      </a:r>
                      <a:endParaRPr/>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1"/>
                  </a:ext>
                </a:extLst>
              </a:tr>
            </a:tbl>
          </a:graphicData>
        </a:graphic>
      </p:graphicFrame>
      <p:sp>
        <p:nvSpPr>
          <p:cNvPr id="451" name="Google Shape;451;p26"/>
          <p:cNvSpPr/>
          <p:nvPr/>
        </p:nvSpPr>
        <p:spPr>
          <a:xfrm>
            <a:off x="0" y="6310550"/>
            <a:ext cx="29781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2" name="Google Shape;452;p2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53" name="Google Shape;453;p2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26"/>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DESTINOS TURÍSTICOS PREFERIDOS</a:t>
            </a:r>
            <a:endParaRPr/>
          </a:p>
        </p:txBody>
      </p:sp>
      <p:pic>
        <p:nvPicPr>
          <p:cNvPr id="455" name="Google Shape;455;p2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56" name="Google Shape;456;p26"/>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Q36 ¿Qué tipo de destinos prefieres?</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05624C0E-AA67-0DB9-A794-333886D46B3A}"/>
              </a:ext>
            </a:extLst>
          </p:cNvPr>
          <p:cNvSpPr txBox="1"/>
          <p:nvPr/>
        </p:nvSpPr>
        <p:spPr>
          <a:xfrm>
            <a:off x="10527400" y="636980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2"/>
        <p:cNvGrpSpPr/>
        <p:nvPr/>
      </p:nvGrpSpPr>
      <p:grpSpPr>
        <a:xfrm>
          <a:off x="0" y="0"/>
          <a:ext cx="0" cy="0"/>
          <a:chOff x="0" y="0"/>
          <a:chExt cx="0" cy="0"/>
        </a:xfrm>
      </p:grpSpPr>
      <p:graphicFrame>
        <p:nvGraphicFramePr>
          <p:cNvPr id="473" name="Google Shape;473;p28"/>
          <p:cNvGraphicFramePr/>
          <p:nvPr>
            <p:extLst>
              <p:ext uri="{D42A27DB-BD31-4B8C-83A1-F6EECF244321}">
                <p14:modId xmlns:p14="http://schemas.microsoft.com/office/powerpoint/2010/main" val="982111319"/>
              </p:ext>
            </p:extLst>
          </p:nvPr>
        </p:nvGraphicFramePr>
        <p:xfrm>
          <a:off x="601905" y="1260950"/>
          <a:ext cx="10665600" cy="4508913"/>
        </p:xfrm>
        <a:graphic>
          <a:graphicData uri="http://schemas.openxmlformats.org/drawingml/2006/chart">
            <c:chart xmlns:c="http://schemas.openxmlformats.org/drawingml/2006/chart" xmlns:r="http://schemas.openxmlformats.org/officeDocument/2006/relationships" r:id="rId3"/>
          </a:graphicData>
        </a:graphic>
      </p:graphicFrame>
      <p:sp>
        <p:nvSpPr>
          <p:cNvPr id="475" name="Google Shape;475;p28"/>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6" name="Google Shape;476;p2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77" name="Google Shape;477;p2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8"/>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INFLUENCIA DE LA CULTURA Y LAS TRADICIONES SOBRE EL DESTINO TURÍSTICO</a:t>
            </a:r>
            <a:endParaRPr/>
          </a:p>
        </p:txBody>
      </p:sp>
      <p:pic>
        <p:nvPicPr>
          <p:cNvPr id="479" name="Google Shape;479;p2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80" name="Google Shape;480;p28"/>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Q38 ¿Cómo influye la cultura y las tradiciones del destino en tu decisión de visitarlo?</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37639FED-B3D9-738C-0686-7D1000AAC244}"/>
              </a:ext>
            </a:extLst>
          </p:cNvPr>
          <p:cNvSpPr txBox="1"/>
          <p:nvPr/>
        </p:nvSpPr>
        <p:spPr>
          <a:xfrm>
            <a:off x="10527400" y="633170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b="1">
                <a:solidFill>
                  <a:srgbClr val="FFFFFF"/>
                </a:solidFill>
                <a:latin typeface="Poppins Black"/>
                <a:ea typeface="Poppins Black"/>
                <a:cs typeface="Poppins Black"/>
                <a:sym typeface="Poppins Black"/>
              </a:rPr>
              <a:t>BASE = 384</a:t>
            </a:r>
            <a:endParaRPr sz="1600" b="1">
              <a:solidFill>
                <a:srgbClr val="FFFFFF"/>
              </a:solidFill>
              <a:latin typeface="Poppins Black"/>
              <a:ea typeface="Poppins Black"/>
              <a:cs typeface="Poppins Black"/>
              <a:sym typeface="Poppins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84"/>
        <p:cNvGrpSpPr/>
        <p:nvPr/>
      </p:nvGrpSpPr>
      <p:grpSpPr>
        <a:xfrm>
          <a:off x="0" y="0"/>
          <a:ext cx="0" cy="0"/>
          <a:chOff x="0" y="0"/>
          <a:chExt cx="0" cy="0"/>
        </a:xfrm>
      </p:grpSpPr>
      <p:sp>
        <p:nvSpPr>
          <p:cNvPr id="485" name="Google Shape;485;p29"/>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6" name="Google Shape;486;p29"/>
          <p:cNvSpPr txBox="1"/>
          <p:nvPr/>
        </p:nvSpPr>
        <p:spPr>
          <a:xfrm>
            <a:off x="6281250" y="4976450"/>
            <a:ext cx="5465400" cy="896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PREFERENCIAS</a:t>
            </a:r>
            <a:endParaRPr sz="5400">
              <a:solidFill>
                <a:srgbClr val="FFFFFF"/>
              </a:solidFill>
              <a:latin typeface="Poppins Black"/>
              <a:ea typeface="Poppins Black"/>
              <a:cs typeface="Poppins Black"/>
              <a:sym typeface="Poppins Black"/>
            </a:endParaRPr>
          </a:p>
        </p:txBody>
      </p:sp>
      <p:pic>
        <p:nvPicPr>
          <p:cNvPr id="487" name="Google Shape;487;p29"/>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488" name="Google Shape;488;p29"/>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2"/>
        <p:cNvGrpSpPr/>
        <p:nvPr/>
      </p:nvGrpSpPr>
      <p:grpSpPr>
        <a:xfrm>
          <a:off x="0" y="0"/>
          <a:ext cx="0" cy="0"/>
          <a:chOff x="0" y="0"/>
          <a:chExt cx="0" cy="0"/>
        </a:xfrm>
      </p:grpSpPr>
      <p:sp>
        <p:nvSpPr>
          <p:cNvPr id="493" name="Google Shape;493;p30"/>
          <p:cNvSpPr/>
          <p:nvPr/>
        </p:nvSpPr>
        <p:spPr>
          <a:xfrm>
            <a:off x="0" y="6310550"/>
            <a:ext cx="7947883"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94" name="Google Shape;494;p30"/>
          <p:cNvSpPr/>
          <p:nvPr/>
        </p:nvSpPr>
        <p:spPr>
          <a:xfrm>
            <a:off x="121806" y="6349105"/>
            <a:ext cx="8069694"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Poppins"/>
                <a:ea typeface="Poppins"/>
                <a:cs typeface="Poppins"/>
                <a:sym typeface="Poppins"/>
              </a:rPr>
              <a:t>Q39 ¿Cuáles son los principales operadores, agencias y/o cajas de compensación que tienen planes turísticos en el Valle del Cauca que conoce o ha oído nombrar?</a:t>
            </a:r>
            <a:endParaRPr sz="1100" dirty="0">
              <a:solidFill>
                <a:schemeClr val="lt1"/>
              </a:solidFill>
              <a:latin typeface="Poppins"/>
              <a:ea typeface="Poppins"/>
              <a:cs typeface="Poppins"/>
              <a:sym typeface="Poppins"/>
            </a:endParaRPr>
          </a:p>
        </p:txBody>
      </p:sp>
      <p:graphicFrame>
        <p:nvGraphicFramePr>
          <p:cNvPr id="495" name="Google Shape;495;p30"/>
          <p:cNvGraphicFramePr/>
          <p:nvPr>
            <p:extLst>
              <p:ext uri="{D42A27DB-BD31-4B8C-83A1-F6EECF244321}">
                <p14:modId xmlns:p14="http://schemas.microsoft.com/office/powerpoint/2010/main" val="1436414138"/>
              </p:ext>
            </p:extLst>
          </p:nvPr>
        </p:nvGraphicFramePr>
        <p:xfrm>
          <a:off x="330399" y="914400"/>
          <a:ext cx="9337469" cy="5395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96" name="Google Shape;496;p30"/>
          <p:cNvGraphicFramePr/>
          <p:nvPr>
            <p:extLst>
              <p:ext uri="{D42A27DB-BD31-4B8C-83A1-F6EECF244321}">
                <p14:modId xmlns:p14="http://schemas.microsoft.com/office/powerpoint/2010/main" val="2726179517"/>
              </p:ext>
            </p:extLst>
          </p:nvPr>
        </p:nvGraphicFramePr>
        <p:xfrm>
          <a:off x="6624206" y="3959628"/>
          <a:ext cx="5080000" cy="1941830"/>
        </p:xfrm>
        <a:graphic>
          <a:graphicData uri="http://schemas.openxmlformats.org/drawingml/2006/table">
            <a:tbl>
              <a:tblPr>
                <a:noFill/>
                <a:tableStyleId>{89B02F22-93DB-40BE-9AA1-52308BDFACEA}</a:tableStyleId>
              </a:tblPr>
              <a:tblGrid>
                <a:gridCol w="203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Comfandi</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68%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Comfenalco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60%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No recuerda/ninguna/no sabe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Aviatur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on Vacation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Falabella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Despegar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Éxito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ctr" rtl="0">
                        <a:spcBef>
                          <a:spcPts val="0"/>
                        </a:spcBef>
                        <a:spcAft>
                          <a:spcPts val="0"/>
                        </a:spcAft>
                        <a:buNone/>
                      </a:pPr>
                      <a:r>
                        <a:rPr lang="es-CO" sz="1000" b="0" i="0" u="none" strike="noStrike" cap="none" dirty="0">
                          <a:solidFill>
                            <a:srgbClr val="A5A5A5"/>
                          </a:solidFill>
                          <a:latin typeface="Arial"/>
                          <a:ea typeface="Arial"/>
                          <a:cs typeface="Arial"/>
                          <a:sym typeface="Arial"/>
                        </a:rPr>
                        <a:t>Base</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A5A5A5"/>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A5A5A5"/>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A5A5A5"/>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dirty="0">
                          <a:solidFill>
                            <a:srgbClr val="A5A5A5"/>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497" name="Google Shape;497;p3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98" name="Google Shape;498;p3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30"/>
          <p:cNvSpPr txBox="1"/>
          <p:nvPr/>
        </p:nvSpPr>
        <p:spPr>
          <a:xfrm>
            <a:off x="249182"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PRINCIPALES OPERADORES TURÍSTICOS</a:t>
            </a:r>
            <a:endParaRPr/>
          </a:p>
        </p:txBody>
      </p:sp>
      <p:pic>
        <p:nvPicPr>
          <p:cNvPr id="500" name="Google Shape;500;p3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2F29279E-B704-4D56-2096-13B4F383CB82}"/>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4"/>
        <p:cNvGrpSpPr/>
        <p:nvPr/>
      </p:nvGrpSpPr>
      <p:grpSpPr>
        <a:xfrm>
          <a:off x="0" y="0"/>
          <a:ext cx="0" cy="0"/>
          <a:chOff x="0" y="0"/>
          <a:chExt cx="0" cy="0"/>
        </a:xfrm>
      </p:grpSpPr>
      <p:graphicFrame>
        <p:nvGraphicFramePr>
          <p:cNvPr id="505" name="Google Shape;505;p31"/>
          <p:cNvGraphicFramePr/>
          <p:nvPr>
            <p:extLst>
              <p:ext uri="{D42A27DB-BD31-4B8C-83A1-F6EECF244321}">
                <p14:modId xmlns:p14="http://schemas.microsoft.com/office/powerpoint/2010/main" val="1256182762"/>
              </p:ext>
            </p:extLst>
          </p:nvPr>
        </p:nvGraphicFramePr>
        <p:xfrm>
          <a:off x="463550" y="1000148"/>
          <a:ext cx="10948162" cy="5456963"/>
        </p:xfrm>
        <a:graphic>
          <a:graphicData uri="http://schemas.openxmlformats.org/drawingml/2006/chart">
            <c:chart xmlns:c="http://schemas.openxmlformats.org/drawingml/2006/chart" xmlns:r="http://schemas.openxmlformats.org/officeDocument/2006/relationships" r:id="rId3"/>
          </a:graphicData>
        </a:graphic>
      </p:graphicFrame>
      <p:sp>
        <p:nvSpPr>
          <p:cNvPr id="507" name="Google Shape;507;p31"/>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8" name="Google Shape;508;p3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09" name="Google Shape;509;p3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31"/>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LUGARES TURÍSTICOS CONOCIDOS</a:t>
            </a:r>
            <a:endParaRPr/>
          </a:p>
        </p:txBody>
      </p:sp>
      <p:pic>
        <p:nvPicPr>
          <p:cNvPr id="511" name="Google Shape;511;p3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12" name="Google Shape;512;p31"/>
          <p:cNvSpPr/>
          <p:nvPr/>
        </p:nvSpPr>
        <p:spPr>
          <a:xfrm>
            <a:off x="8964" y="63372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Q40_1 ¿Cuál/es de los siguientes lugares turísticos conoces?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A3391A70-23EE-CD54-B4E5-96029BDB1009}"/>
              </a:ext>
            </a:extLst>
          </p:cNvPr>
          <p:cNvSpPr txBox="1"/>
          <p:nvPr/>
        </p:nvSpPr>
        <p:spPr>
          <a:xfrm>
            <a:off x="10527400" y="63031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67"/>
        <p:cNvGrpSpPr/>
        <p:nvPr/>
      </p:nvGrpSpPr>
      <p:grpSpPr>
        <a:xfrm>
          <a:off x="0" y="0"/>
          <a:ext cx="0" cy="0"/>
          <a:chOff x="0" y="0"/>
          <a:chExt cx="0" cy="0"/>
        </a:xfrm>
      </p:grpSpPr>
      <p:sp>
        <p:nvSpPr>
          <p:cNvPr id="68" name="Google Shape;68;p2"/>
          <p:cNvSpPr/>
          <p:nvPr/>
        </p:nvSpPr>
        <p:spPr>
          <a:xfrm rot="-2468216" flipH="1">
            <a:off x="6840954" y="5271530"/>
            <a:ext cx="1722948" cy="303564"/>
          </a:xfrm>
          <a:custGeom>
            <a:avLst/>
            <a:gdLst/>
            <a:ahLst/>
            <a:cxnLst/>
            <a:rect l="l" t="t" r="r" b="b"/>
            <a:pathLst>
              <a:path w="21600" h="21600" extrusionOk="0">
                <a:moveTo>
                  <a:pt x="0" y="21600"/>
                </a:moveTo>
                <a:lnTo>
                  <a:pt x="3806" y="0"/>
                </a:lnTo>
                <a:lnTo>
                  <a:pt x="21600" y="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69" name="Google Shape;69;p2"/>
          <p:cNvSpPr txBox="1"/>
          <p:nvPr/>
        </p:nvSpPr>
        <p:spPr>
          <a:xfrm>
            <a:off x="1519900" y="1897428"/>
            <a:ext cx="2152500" cy="1752900"/>
          </a:xfrm>
          <a:prstGeom prst="rect">
            <a:avLst/>
          </a:prstGeom>
          <a:noFill/>
          <a:ln>
            <a:noFill/>
          </a:ln>
        </p:spPr>
        <p:txBody>
          <a:bodyPr spcFirstLastPara="1" wrap="square" lIns="91250" tIns="45650" rIns="91250" bIns="45650" anchor="t" anchorCtr="0">
            <a:noAutofit/>
          </a:bodyPr>
          <a:lstStyle/>
          <a:p>
            <a:pPr marL="0" marR="0" lvl="0" indent="0" algn="r" rtl="0">
              <a:spcBef>
                <a:spcPts val="0"/>
              </a:spcBef>
              <a:spcAft>
                <a:spcPts val="0"/>
              </a:spcAft>
              <a:buNone/>
            </a:pPr>
            <a:r>
              <a:rPr lang="es-CO" sz="1500" b="1" i="0" u="none" strike="noStrike" cap="none">
                <a:solidFill>
                  <a:srgbClr val="2038B2"/>
                </a:solidFill>
                <a:latin typeface="Poppins"/>
                <a:ea typeface="Poppins"/>
                <a:cs typeface="Poppins"/>
                <a:sym typeface="Poppins"/>
              </a:rPr>
              <a:t>EDADES</a:t>
            </a:r>
            <a:endParaRPr sz="1300">
              <a:solidFill>
                <a:srgbClr val="2038B2"/>
              </a:solidFill>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18-25 años 24%</a:t>
            </a:r>
            <a:endParaRPr sz="1300">
              <a:latin typeface="Poppins"/>
              <a:ea typeface="Poppins"/>
              <a:cs typeface="Poppins"/>
              <a:sym typeface="Poppins"/>
            </a:endParaRPr>
          </a:p>
          <a:p>
            <a:pPr marL="0" marR="0" lvl="0" indent="0" algn="r" rtl="0">
              <a:spcBef>
                <a:spcPts val="0"/>
              </a:spcBef>
              <a:spcAft>
                <a:spcPts val="0"/>
              </a:spcAft>
              <a:buNone/>
            </a:pPr>
            <a:r>
              <a:rPr lang="es-CO" sz="1900" b="1" i="0" u="none" strike="noStrike" cap="none">
                <a:solidFill>
                  <a:srgbClr val="0C0C0C"/>
                </a:solidFill>
                <a:latin typeface="Poppins"/>
                <a:ea typeface="Poppins"/>
                <a:cs typeface="Poppins"/>
                <a:sym typeface="Poppins"/>
              </a:rPr>
              <a:t>26-34 años 28%</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35-45 años 26%</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46-55 años 14%</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56-60 años 4%</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Mayor de 60 años 4%</a:t>
            </a:r>
            <a:endParaRPr sz="1300">
              <a:latin typeface="Poppins"/>
              <a:ea typeface="Poppins"/>
              <a:cs typeface="Poppins"/>
              <a:sym typeface="Poppins"/>
            </a:endParaRPr>
          </a:p>
        </p:txBody>
      </p:sp>
      <p:sp>
        <p:nvSpPr>
          <p:cNvPr id="70" name="Google Shape;70;p2"/>
          <p:cNvSpPr txBox="1"/>
          <p:nvPr/>
        </p:nvSpPr>
        <p:spPr>
          <a:xfrm>
            <a:off x="3908261" y="1057125"/>
            <a:ext cx="1518300" cy="840300"/>
          </a:xfrm>
          <a:prstGeom prst="rect">
            <a:avLst/>
          </a:prstGeom>
          <a:noFill/>
          <a:ln>
            <a:noFill/>
          </a:ln>
        </p:spPr>
        <p:txBody>
          <a:bodyPr spcFirstLastPara="1" wrap="square" lIns="91250" tIns="45650" rIns="91250" bIns="45650" anchor="ctr" anchorCtr="0">
            <a:noAutofit/>
          </a:bodyPr>
          <a:lstStyle/>
          <a:p>
            <a:pPr marL="0" marR="0" lvl="0" indent="0" algn="r" rtl="0">
              <a:spcBef>
                <a:spcPts val="0"/>
              </a:spcBef>
              <a:spcAft>
                <a:spcPts val="0"/>
              </a:spcAft>
              <a:buNone/>
            </a:pPr>
            <a:r>
              <a:rPr lang="es-CO" sz="1500" b="1">
                <a:solidFill>
                  <a:srgbClr val="2038B2"/>
                </a:solidFill>
                <a:latin typeface="Poppins"/>
                <a:ea typeface="Poppins"/>
                <a:cs typeface="Poppins"/>
                <a:sym typeface="Poppins"/>
              </a:rPr>
              <a:t>GÉNERO</a:t>
            </a:r>
            <a:endParaRPr sz="1300">
              <a:solidFill>
                <a:srgbClr val="2038B2"/>
              </a:solidFill>
              <a:latin typeface="Poppins"/>
              <a:ea typeface="Poppins"/>
              <a:cs typeface="Poppins"/>
              <a:sym typeface="Poppins"/>
            </a:endParaRPr>
          </a:p>
          <a:p>
            <a:pPr marL="0" marR="0" lvl="0" indent="0" algn="r" rtl="0">
              <a:spcBef>
                <a:spcPts val="0"/>
              </a:spcBef>
              <a:spcAft>
                <a:spcPts val="0"/>
              </a:spcAft>
              <a:buNone/>
            </a:pPr>
            <a:r>
              <a:rPr lang="es-CO" sz="1900" b="1" i="0" u="none" strike="noStrike" cap="none">
                <a:solidFill>
                  <a:srgbClr val="0C0C0C"/>
                </a:solidFill>
                <a:latin typeface="Poppins"/>
                <a:ea typeface="Poppins"/>
                <a:cs typeface="Poppins"/>
                <a:sym typeface="Poppins"/>
              </a:rPr>
              <a:t>Mujer 60%</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Hombre 40%</a:t>
            </a:r>
            <a:endParaRPr sz="1500" b="1" i="0" u="none" strike="noStrike" cap="none">
              <a:solidFill>
                <a:srgbClr val="595959"/>
              </a:solidFill>
              <a:latin typeface="Poppins"/>
              <a:ea typeface="Poppins"/>
              <a:cs typeface="Poppins"/>
              <a:sym typeface="Poppins"/>
            </a:endParaRPr>
          </a:p>
        </p:txBody>
      </p:sp>
      <p:sp>
        <p:nvSpPr>
          <p:cNvPr id="71" name="Google Shape;71;p2"/>
          <p:cNvSpPr/>
          <p:nvPr/>
        </p:nvSpPr>
        <p:spPr>
          <a:xfrm rot="-2986571" flipH="1">
            <a:off x="6846856" y="3724374"/>
            <a:ext cx="1722916" cy="303546"/>
          </a:xfrm>
          <a:custGeom>
            <a:avLst/>
            <a:gdLst/>
            <a:ahLst/>
            <a:cxnLst/>
            <a:rect l="l" t="t" r="r" b="b"/>
            <a:pathLst>
              <a:path w="21600" h="21600" extrusionOk="0">
                <a:moveTo>
                  <a:pt x="0" y="21600"/>
                </a:moveTo>
                <a:lnTo>
                  <a:pt x="3806" y="0"/>
                </a:lnTo>
                <a:lnTo>
                  <a:pt x="21600" y="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2" name="Google Shape;72;p2"/>
          <p:cNvSpPr/>
          <p:nvPr/>
        </p:nvSpPr>
        <p:spPr>
          <a:xfrm rot="10800000" flipH="1">
            <a:off x="3703877" y="4835955"/>
            <a:ext cx="1672650" cy="322110"/>
          </a:xfrm>
          <a:custGeom>
            <a:avLst/>
            <a:gdLst/>
            <a:ahLst/>
            <a:cxnLst/>
            <a:rect l="l" t="t" r="r" b="b"/>
            <a:pathLst>
              <a:path w="21600" h="21600" extrusionOk="0">
                <a:moveTo>
                  <a:pt x="0" y="0"/>
                </a:moveTo>
                <a:lnTo>
                  <a:pt x="15027" y="0"/>
                </a:lnTo>
                <a:lnTo>
                  <a:pt x="21600" y="2160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3" name="Google Shape;73;p2"/>
          <p:cNvSpPr/>
          <p:nvPr/>
        </p:nvSpPr>
        <p:spPr>
          <a:xfrm rot="3329228" flipH="1">
            <a:off x="5435312" y="1572936"/>
            <a:ext cx="1138916" cy="462070"/>
          </a:xfrm>
          <a:custGeom>
            <a:avLst/>
            <a:gdLst/>
            <a:ahLst/>
            <a:cxnLst/>
            <a:rect l="l" t="t" r="r" b="b"/>
            <a:pathLst>
              <a:path w="21600" h="21600" extrusionOk="0">
                <a:moveTo>
                  <a:pt x="0" y="0"/>
                </a:moveTo>
                <a:lnTo>
                  <a:pt x="15027" y="0"/>
                </a:lnTo>
                <a:lnTo>
                  <a:pt x="21600" y="2160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4" name="Google Shape;74;p2"/>
          <p:cNvSpPr txBox="1"/>
          <p:nvPr/>
        </p:nvSpPr>
        <p:spPr>
          <a:xfrm>
            <a:off x="8463963" y="4278758"/>
            <a:ext cx="2814300" cy="18231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500" b="1" i="0" u="none" strike="noStrike" cap="none">
                <a:solidFill>
                  <a:srgbClr val="2038B2"/>
                </a:solidFill>
                <a:latin typeface="Poppins"/>
                <a:ea typeface="Poppins"/>
                <a:cs typeface="Poppins"/>
                <a:sym typeface="Poppins"/>
              </a:rPr>
              <a:t>NIVEL SOCIO ECONÓMICO</a:t>
            </a:r>
            <a:endParaRPr sz="1300">
              <a:solidFill>
                <a:srgbClr val="2038B2"/>
              </a:solidFill>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18% Estrato 1</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22% Estrato 2</a:t>
            </a:r>
            <a:endParaRPr sz="1300">
              <a:latin typeface="Poppins"/>
              <a:ea typeface="Poppins"/>
              <a:cs typeface="Poppins"/>
              <a:sym typeface="Poppins"/>
            </a:endParaRPr>
          </a:p>
          <a:p>
            <a:pPr marL="0" marR="0" lvl="0" indent="0" algn="l" rtl="0">
              <a:spcBef>
                <a:spcPts val="0"/>
              </a:spcBef>
              <a:spcAft>
                <a:spcPts val="0"/>
              </a:spcAft>
              <a:buNone/>
            </a:pPr>
            <a:r>
              <a:rPr lang="es-CO" sz="1900" b="1" i="0" u="none" strike="noStrike" cap="none">
                <a:solidFill>
                  <a:srgbClr val="0C0C0C"/>
                </a:solidFill>
                <a:latin typeface="Poppins"/>
                <a:ea typeface="Poppins"/>
                <a:cs typeface="Poppins"/>
                <a:sym typeface="Poppins"/>
              </a:rPr>
              <a:t>33% Estrato 3</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19% Estrato 4</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7% Estrato 5</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2% Estrato 6</a:t>
            </a:r>
            <a:endParaRPr sz="1300">
              <a:latin typeface="Poppins"/>
              <a:ea typeface="Poppins"/>
              <a:cs typeface="Poppins"/>
              <a:sym typeface="Poppins"/>
            </a:endParaRPr>
          </a:p>
        </p:txBody>
      </p:sp>
      <p:sp>
        <p:nvSpPr>
          <p:cNvPr id="75" name="Google Shape;75;p2"/>
          <p:cNvSpPr/>
          <p:nvPr/>
        </p:nvSpPr>
        <p:spPr>
          <a:xfrm rot="2748786" flipH="1">
            <a:off x="3610211" y="2911329"/>
            <a:ext cx="1157008" cy="311572"/>
          </a:xfrm>
          <a:custGeom>
            <a:avLst/>
            <a:gdLst/>
            <a:ahLst/>
            <a:cxnLst/>
            <a:rect l="l" t="t" r="r" b="b"/>
            <a:pathLst>
              <a:path w="21600" h="21600" extrusionOk="0">
                <a:moveTo>
                  <a:pt x="0" y="0"/>
                </a:moveTo>
                <a:lnTo>
                  <a:pt x="15027" y="0"/>
                </a:lnTo>
                <a:lnTo>
                  <a:pt x="21600" y="2160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6" name="Google Shape;76;p2"/>
          <p:cNvSpPr txBox="1"/>
          <p:nvPr/>
        </p:nvSpPr>
        <p:spPr>
          <a:xfrm>
            <a:off x="8390449" y="2752504"/>
            <a:ext cx="2575200" cy="11880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500" b="1">
                <a:solidFill>
                  <a:srgbClr val="2038B2"/>
                </a:solidFill>
                <a:latin typeface="Poppins"/>
                <a:ea typeface="Poppins"/>
                <a:cs typeface="Poppins"/>
                <a:sym typeface="Poppins"/>
              </a:rPr>
              <a:t>TARGET</a:t>
            </a:r>
            <a:endParaRPr sz="1300">
              <a:solidFill>
                <a:srgbClr val="2038B2"/>
              </a:solidFill>
              <a:latin typeface="Poppins"/>
              <a:ea typeface="Poppins"/>
              <a:cs typeface="Poppins"/>
              <a:sym typeface="Poppins"/>
            </a:endParaRPr>
          </a:p>
          <a:p>
            <a:pPr marL="0" marR="0" lvl="0" indent="0" algn="l" rtl="0">
              <a:spcBef>
                <a:spcPts val="0"/>
              </a:spcBef>
              <a:spcAft>
                <a:spcPts val="0"/>
              </a:spcAft>
              <a:buNone/>
            </a:pPr>
            <a:r>
              <a:rPr lang="es-CO" sz="1900" b="1">
                <a:solidFill>
                  <a:srgbClr val="0C0C0C"/>
                </a:solidFill>
                <a:latin typeface="Poppins"/>
                <a:ea typeface="Poppins"/>
                <a:cs typeface="Poppins"/>
                <a:sym typeface="Poppins"/>
              </a:rPr>
              <a:t>41% Comfandi</a:t>
            </a:r>
            <a:endParaRPr sz="1300">
              <a:latin typeface="Poppins"/>
              <a:ea typeface="Poppins"/>
              <a:cs typeface="Poppins"/>
              <a:sym typeface="Poppins"/>
            </a:endParaRPr>
          </a:p>
          <a:p>
            <a:pPr marL="0" marR="0" lvl="0" indent="0" algn="l" rtl="0">
              <a:spcBef>
                <a:spcPts val="0"/>
              </a:spcBef>
              <a:spcAft>
                <a:spcPts val="0"/>
              </a:spcAft>
              <a:buNone/>
            </a:pPr>
            <a:r>
              <a:rPr lang="es-CO" sz="1500" b="1">
                <a:solidFill>
                  <a:srgbClr val="595959"/>
                </a:solidFill>
                <a:latin typeface="Poppins"/>
                <a:ea typeface="Poppins"/>
                <a:cs typeface="Poppins"/>
                <a:sym typeface="Poppins"/>
              </a:rPr>
              <a:t>19% Comfenalco</a:t>
            </a:r>
            <a:endParaRPr sz="1300">
              <a:latin typeface="Poppins"/>
              <a:ea typeface="Poppins"/>
              <a:cs typeface="Poppins"/>
              <a:sym typeface="Poppins"/>
            </a:endParaRPr>
          </a:p>
          <a:p>
            <a:pPr marL="0" marR="0" lvl="0" indent="0" algn="l" rtl="0">
              <a:spcBef>
                <a:spcPts val="0"/>
              </a:spcBef>
              <a:spcAft>
                <a:spcPts val="0"/>
              </a:spcAft>
              <a:buNone/>
            </a:pPr>
            <a:r>
              <a:rPr lang="es-CO" sz="1500" b="1">
                <a:solidFill>
                  <a:srgbClr val="595959"/>
                </a:solidFill>
                <a:latin typeface="Poppins"/>
                <a:ea typeface="Poppins"/>
                <a:cs typeface="Poppins"/>
                <a:sym typeface="Poppins"/>
              </a:rPr>
              <a:t>40% No afiliados</a:t>
            </a:r>
            <a:endParaRPr sz="1300">
              <a:latin typeface="Poppins"/>
              <a:ea typeface="Poppins"/>
              <a:cs typeface="Poppins"/>
              <a:sym typeface="Poppins"/>
            </a:endParaRPr>
          </a:p>
          <a:p>
            <a:pPr marL="0" marR="0" lvl="0" indent="0" algn="l" rtl="0">
              <a:spcBef>
                <a:spcPts val="0"/>
              </a:spcBef>
              <a:spcAft>
                <a:spcPts val="0"/>
              </a:spcAft>
              <a:buNone/>
            </a:pPr>
            <a:endParaRPr sz="1500" b="1">
              <a:solidFill>
                <a:srgbClr val="595959"/>
              </a:solidFill>
              <a:latin typeface="Poppins"/>
              <a:ea typeface="Poppins"/>
              <a:cs typeface="Poppins"/>
              <a:sym typeface="Poppins"/>
            </a:endParaRPr>
          </a:p>
        </p:txBody>
      </p:sp>
      <p:sp>
        <p:nvSpPr>
          <p:cNvPr id="77" name="Google Shape;77;p2"/>
          <p:cNvSpPr txBox="1"/>
          <p:nvPr/>
        </p:nvSpPr>
        <p:spPr>
          <a:xfrm>
            <a:off x="834105" y="4099090"/>
            <a:ext cx="2874900" cy="1869000"/>
          </a:xfrm>
          <a:prstGeom prst="rect">
            <a:avLst/>
          </a:prstGeom>
          <a:noFill/>
          <a:ln>
            <a:noFill/>
          </a:ln>
        </p:spPr>
        <p:txBody>
          <a:bodyPr spcFirstLastPara="1" wrap="square" lIns="91250" tIns="45650" rIns="91250" bIns="45650" anchor="t" anchorCtr="0">
            <a:noAutofit/>
          </a:bodyPr>
          <a:lstStyle/>
          <a:p>
            <a:pPr marL="0" marR="0" lvl="0" indent="0" algn="r" rtl="0">
              <a:spcBef>
                <a:spcPts val="0"/>
              </a:spcBef>
              <a:spcAft>
                <a:spcPts val="0"/>
              </a:spcAft>
              <a:buNone/>
            </a:pPr>
            <a:r>
              <a:rPr lang="es-CO" sz="1500" b="1">
                <a:solidFill>
                  <a:srgbClr val="2038B2"/>
                </a:solidFill>
                <a:latin typeface="Poppins"/>
                <a:ea typeface="Poppins"/>
                <a:cs typeface="Poppins"/>
                <a:sym typeface="Poppins"/>
              </a:rPr>
              <a:t>OCUPACIÓN</a:t>
            </a:r>
            <a:endParaRPr sz="1300">
              <a:solidFill>
                <a:srgbClr val="2038B2"/>
              </a:solidFill>
              <a:latin typeface="Poppins"/>
              <a:ea typeface="Poppins"/>
              <a:cs typeface="Poppins"/>
              <a:sym typeface="Poppins"/>
            </a:endParaRPr>
          </a:p>
          <a:p>
            <a:pPr marL="0" marR="0" lvl="0" indent="0" algn="r" rtl="0">
              <a:spcBef>
                <a:spcPts val="0"/>
              </a:spcBef>
              <a:spcAft>
                <a:spcPts val="0"/>
              </a:spcAft>
              <a:buNone/>
            </a:pPr>
            <a:r>
              <a:rPr lang="es-CO" sz="1900" b="1">
                <a:solidFill>
                  <a:srgbClr val="0C0C0C"/>
                </a:solidFill>
                <a:latin typeface="Poppins"/>
                <a:ea typeface="Poppins"/>
                <a:cs typeface="Poppins"/>
                <a:sym typeface="Poppins"/>
              </a:rPr>
              <a:t>Empleado 38%</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Desempleado 17%</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Independiente 22%</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Estudiante 9%</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Hogar 7%</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Emprendedor 6%</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Jubilado/ Pensionado 2%</a:t>
            </a:r>
            <a:endParaRPr sz="1500" b="1">
              <a:solidFill>
                <a:srgbClr val="595959"/>
              </a:solidFill>
              <a:latin typeface="Poppins"/>
              <a:ea typeface="Poppins"/>
              <a:cs typeface="Poppins"/>
              <a:sym typeface="Poppins"/>
            </a:endParaRPr>
          </a:p>
        </p:txBody>
      </p:sp>
      <p:sp>
        <p:nvSpPr>
          <p:cNvPr id="78" name="Google Shape;78;p2"/>
          <p:cNvSpPr/>
          <p:nvPr/>
        </p:nvSpPr>
        <p:spPr>
          <a:xfrm rot="-2986571" flipH="1">
            <a:off x="6356048" y="2275329"/>
            <a:ext cx="1722916" cy="303546"/>
          </a:xfrm>
          <a:custGeom>
            <a:avLst/>
            <a:gdLst/>
            <a:ahLst/>
            <a:cxnLst/>
            <a:rect l="l" t="t" r="r" b="b"/>
            <a:pathLst>
              <a:path w="21600" h="21600" extrusionOk="0">
                <a:moveTo>
                  <a:pt x="0" y="21600"/>
                </a:moveTo>
                <a:lnTo>
                  <a:pt x="3806" y="0"/>
                </a:lnTo>
                <a:lnTo>
                  <a:pt x="21600" y="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a:solidFill>
                <a:srgbClr val="B3B3B3"/>
              </a:solidFill>
              <a:latin typeface="Lato Light"/>
              <a:ea typeface="Lato Light"/>
              <a:cs typeface="Lato Light"/>
              <a:sym typeface="Lato Light"/>
            </a:endParaRPr>
          </a:p>
        </p:txBody>
      </p:sp>
      <p:sp>
        <p:nvSpPr>
          <p:cNvPr id="79" name="Google Shape;79;p2"/>
          <p:cNvSpPr txBox="1"/>
          <p:nvPr/>
        </p:nvSpPr>
        <p:spPr>
          <a:xfrm>
            <a:off x="10328629" y="4672150"/>
            <a:ext cx="15606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3F3F3F"/>
                </a:solidFill>
                <a:latin typeface="Poppins"/>
                <a:ea typeface="Poppins"/>
                <a:cs typeface="Poppins"/>
                <a:sym typeface="Poppins"/>
              </a:rPr>
              <a:t>No afiliados</a:t>
            </a:r>
            <a:endParaRPr>
              <a:latin typeface="Poppins"/>
              <a:ea typeface="Poppins"/>
              <a:cs typeface="Poppins"/>
              <a:sym typeface="Poppins"/>
            </a:endParaRPr>
          </a:p>
          <a:p>
            <a:pPr marL="0" marR="0" lvl="0" indent="0" algn="l" rtl="0">
              <a:spcBef>
                <a:spcPts val="0"/>
              </a:spcBef>
              <a:spcAft>
                <a:spcPts val="0"/>
              </a:spcAft>
              <a:buNone/>
            </a:pPr>
            <a:r>
              <a:rPr lang="es-CO" sz="1200">
                <a:solidFill>
                  <a:srgbClr val="3F3F3F"/>
                </a:solidFill>
                <a:latin typeface="Poppins"/>
                <a:ea typeface="Poppins"/>
                <a:cs typeface="Poppins"/>
                <a:sym typeface="Poppins"/>
              </a:rPr>
              <a:t>27% Estrato 1</a:t>
            </a:r>
            <a:endParaRPr>
              <a:latin typeface="Poppins"/>
              <a:ea typeface="Poppins"/>
              <a:cs typeface="Poppins"/>
              <a:sym typeface="Poppins"/>
            </a:endParaRPr>
          </a:p>
          <a:p>
            <a:pPr marL="0" marR="0" lvl="0" indent="0" algn="l" rtl="0">
              <a:spcBef>
                <a:spcPts val="0"/>
              </a:spcBef>
              <a:spcAft>
                <a:spcPts val="0"/>
              </a:spcAft>
              <a:buNone/>
            </a:pPr>
            <a:endParaRPr sz="1200">
              <a:solidFill>
                <a:srgbClr val="3F3F3F"/>
              </a:solidFill>
              <a:latin typeface="Poppins"/>
              <a:ea typeface="Poppins"/>
              <a:cs typeface="Poppins"/>
              <a:sym typeface="Poppins"/>
            </a:endParaRPr>
          </a:p>
          <a:p>
            <a:pPr marL="0" marR="0" lvl="0" indent="0" algn="l" rtl="0">
              <a:spcBef>
                <a:spcPts val="0"/>
              </a:spcBef>
              <a:spcAft>
                <a:spcPts val="0"/>
              </a:spcAft>
              <a:buNone/>
            </a:pPr>
            <a:r>
              <a:rPr lang="es-CO" sz="1200">
                <a:solidFill>
                  <a:srgbClr val="3F3F3F"/>
                </a:solidFill>
                <a:latin typeface="Poppins"/>
                <a:ea typeface="Poppins"/>
                <a:cs typeface="Poppins"/>
                <a:sym typeface="Poppins"/>
              </a:rPr>
              <a:t>Comfenalco</a:t>
            </a:r>
            <a:endParaRPr>
              <a:latin typeface="Poppins"/>
              <a:ea typeface="Poppins"/>
              <a:cs typeface="Poppins"/>
              <a:sym typeface="Poppins"/>
            </a:endParaRPr>
          </a:p>
          <a:p>
            <a:pPr marL="0" marR="0" lvl="0" indent="0" algn="l" rtl="0">
              <a:spcBef>
                <a:spcPts val="0"/>
              </a:spcBef>
              <a:spcAft>
                <a:spcPts val="0"/>
              </a:spcAft>
              <a:buNone/>
            </a:pPr>
            <a:r>
              <a:rPr lang="es-CO" sz="1200">
                <a:solidFill>
                  <a:srgbClr val="3F3F3F"/>
                </a:solidFill>
                <a:latin typeface="Poppins"/>
                <a:ea typeface="Poppins"/>
                <a:cs typeface="Poppins"/>
                <a:sym typeface="Poppins"/>
              </a:rPr>
              <a:t>49% Estrato 3</a:t>
            </a:r>
            <a:endParaRPr>
              <a:latin typeface="Poppins"/>
              <a:ea typeface="Poppins"/>
              <a:cs typeface="Poppins"/>
              <a:sym typeface="Poppins"/>
            </a:endParaRPr>
          </a:p>
        </p:txBody>
      </p:sp>
      <p:sp>
        <p:nvSpPr>
          <p:cNvPr id="80" name="Google Shape;80;p2"/>
          <p:cNvSpPr txBox="1"/>
          <p:nvPr/>
        </p:nvSpPr>
        <p:spPr>
          <a:xfrm>
            <a:off x="229975" y="4396709"/>
            <a:ext cx="1400100" cy="12006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1200">
                <a:solidFill>
                  <a:srgbClr val="3F3F3F"/>
                </a:solidFill>
                <a:latin typeface="Poppins"/>
                <a:ea typeface="Poppins"/>
                <a:cs typeface="Poppins"/>
                <a:sym typeface="Poppins"/>
              </a:rPr>
              <a:t>Comfandi</a:t>
            </a:r>
            <a:endParaRPr sz="1200">
              <a:solidFill>
                <a:srgbClr val="3F3F3F"/>
              </a:solidFill>
              <a:latin typeface="Poppins"/>
              <a:ea typeface="Poppins"/>
              <a:cs typeface="Poppins"/>
              <a:sym typeface="Poppins"/>
            </a:endParaRPr>
          </a:p>
          <a:p>
            <a:pPr marL="0" marR="0" lvl="0" indent="0" algn="r" rtl="0">
              <a:spcBef>
                <a:spcPts val="0"/>
              </a:spcBef>
              <a:spcAft>
                <a:spcPts val="0"/>
              </a:spcAft>
              <a:buNone/>
            </a:pPr>
            <a:r>
              <a:rPr lang="es-CO" sz="1200">
                <a:solidFill>
                  <a:srgbClr val="3F3F3F"/>
                </a:solidFill>
                <a:latin typeface="Poppins"/>
                <a:ea typeface="Poppins"/>
                <a:cs typeface="Poppins"/>
                <a:sym typeface="Poppins"/>
              </a:rPr>
              <a:t>Empleado 55%</a:t>
            </a:r>
            <a:endParaRPr>
              <a:latin typeface="Poppins"/>
              <a:ea typeface="Poppins"/>
              <a:cs typeface="Poppins"/>
              <a:sym typeface="Poppins"/>
            </a:endParaRPr>
          </a:p>
          <a:p>
            <a:pPr marL="0" marR="0" lvl="0" indent="0" algn="r" rtl="0">
              <a:spcBef>
                <a:spcPts val="0"/>
              </a:spcBef>
              <a:spcAft>
                <a:spcPts val="0"/>
              </a:spcAft>
              <a:buNone/>
            </a:pPr>
            <a:endParaRPr sz="1200">
              <a:solidFill>
                <a:srgbClr val="3F3F3F"/>
              </a:solidFill>
              <a:latin typeface="Poppins"/>
              <a:ea typeface="Poppins"/>
              <a:cs typeface="Poppins"/>
              <a:sym typeface="Poppins"/>
            </a:endParaRPr>
          </a:p>
          <a:p>
            <a:pPr marL="0" marR="0" lvl="0" indent="0" algn="r" rtl="0">
              <a:spcBef>
                <a:spcPts val="0"/>
              </a:spcBef>
              <a:spcAft>
                <a:spcPts val="0"/>
              </a:spcAft>
              <a:buNone/>
            </a:pPr>
            <a:r>
              <a:rPr lang="es-CO" sz="1200">
                <a:solidFill>
                  <a:srgbClr val="3F3F3F"/>
                </a:solidFill>
                <a:latin typeface="Poppins"/>
                <a:ea typeface="Poppins"/>
                <a:cs typeface="Poppins"/>
                <a:sym typeface="Poppins"/>
              </a:rPr>
              <a:t>No afiliados</a:t>
            </a:r>
            <a:endParaRPr>
              <a:latin typeface="Poppins"/>
              <a:ea typeface="Poppins"/>
              <a:cs typeface="Poppins"/>
              <a:sym typeface="Poppins"/>
            </a:endParaRPr>
          </a:p>
          <a:p>
            <a:pPr marL="0" marR="0" lvl="0" indent="0" algn="r" rtl="0">
              <a:spcBef>
                <a:spcPts val="0"/>
              </a:spcBef>
              <a:spcAft>
                <a:spcPts val="0"/>
              </a:spcAft>
              <a:buNone/>
            </a:pPr>
            <a:r>
              <a:rPr lang="es-CO" sz="1200">
                <a:solidFill>
                  <a:srgbClr val="3F3F3F"/>
                </a:solidFill>
                <a:latin typeface="Poppins"/>
                <a:ea typeface="Poppins"/>
                <a:cs typeface="Poppins"/>
                <a:sym typeface="Poppins"/>
              </a:rPr>
              <a:t>Desempleado 28%</a:t>
            </a:r>
            <a:endParaRPr>
              <a:latin typeface="Poppins"/>
              <a:ea typeface="Poppins"/>
              <a:cs typeface="Poppins"/>
              <a:sym typeface="Poppins"/>
            </a:endParaRPr>
          </a:p>
        </p:txBody>
      </p:sp>
      <p:sp>
        <p:nvSpPr>
          <p:cNvPr id="81" name="Google Shape;81;p2"/>
          <p:cNvSpPr txBox="1"/>
          <p:nvPr/>
        </p:nvSpPr>
        <p:spPr>
          <a:xfrm>
            <a:off x="7899641" y="1303459"/>
            <a:ext cx="2575200" cy="8385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500" b="1">
                <a:solidFill>
                  <a:srgbClr val="2038B2"/>
                </a:solidFill>
                <a:latin typeface="Poppins"/>
                <a:ea typeface="Poppins"/>
                <a:cs typeface="Poppins"/>
                <a:sym typeface="Poppins"/>
              </a:rPr>
              <a:t>TIENEN HIJOS</a:t>
            </a:r>
            <a:endParaRPr sz="1300">
              <a:solidFill>
                <a:srgbClr val="2038B2"/>
              </a:solidFill>
              <a:latin typeface="Poppins"/>
              <a:ea typeface="Poppins"/>
              <a:cs typeface="Poppins"/>
              <a:sym typeface="Poppins"/>
            </a:endParaRPr>
          </a:p>
          <a:p>
            <a:pPr marL="0" marR="0" lvl="0" indent="0" algn="l" rtl="0">
              <a:spcBef>
                <a:spcPts val="0"/>
              </a:spcBef>
              <a:spcAft>
                <a:spcPts val="0"/>
              </a:spcAft>
              <a:buNone/>
            </a:pPr>
            <a:r>
              <a:rPr lang="es-CO" sz="1500" b="1">
                <a:solidFill>
                  <a:srgbClr val="595959"/>
                </a:solidFill>
                <a:latin typeface="Poppins"/>
                <a:ea typeface="Poppins"/>
                <a:cs typeface="Poppins"/>
                <a:sym typeface="Poppins"/>
              </a:rPr>
              <a:t>44% Sí</a:t>
            </a:r>
            <a:endParaRPr sz="1300">
              <a:latin typeface="Poppins"/>
              <a:ea typeface="Poppins"/>
              <a:cs typeface="Poppins"/>
              <a:sym typeface="Poppins"/>
            </a:endParaRPr>
          </a:p>
          <a:p>
            <a:pPr marL="0" marR="0" lvl="0" indent="0" algn="l" rtl="0">
              <a:spcBef>
                <a:spcPts val="0"/>
              </a:spcBef>
              <a:spcAft>
                <a:spcPts val="0"/>
              </a:spcAft>
              <a:buNone/>
            </a:pPr>
            <a:r>
              <a:rPr lang="es-CO" sz="1900" b="1">
                <a:solidFill>
                  <a:srgbClr val="0C0C0C"/>
                </a:solidFill>
                <a:latin typeface="Poppins"/>
                <a:ea typeface="Poppins"/>
                <a:cs typeface="Poppins"/>
                <a:sym typeface="Poppins"/>
              </a:rPr>
              <a:t>56% No</a:t>
            </a:r>
            <a:endParaRPr sz="1300">
              <a:latin typeface="Poppins"/>
              <a:ea typeface="Poppins"/>
              <a:cs typeface="Poppins"/>
              <a:sym typeface="Poppins"/>
            </a:endParaRPr>
          </a:p>
        </p:txBody>
      </p:sp>
      <p:pic>
        <p:nvPicPr>
          <p:cNvPr id="82" name="Google Shape;82;p2"/>
          <p:cNvPicPr preferRelativeResize="0"/>
          <p:nvPr/>
        </p:nvPicPr>
        <p:blipFill rotWithShape="1">
          <a:blip r:embed="rId3">
            <a:alphaModFix/>
          </a:blip>
          <a:srcRect/>
          <a:stretch/>
        </p:blipFill>
        <p:spPr>
          <a:xfrm>
            <a:off x="4113437" y="2109138"/>
            <a:ext cx="3513175" cy="4748871"/>
          </a:xfrm>
          <a:prstGeom prst="rect">
            <a:avLst/>
          </a:prstGeom>
          <a:noFill/>
          <a:ln>
            <a:noFill/>
          </a:ln>
        </p:spPr>
      </p:pic>
      <p:cxnSp>
        <p:nvCxnSpPr>
          <p:cNvPr id="83" name="Google Shape;83;p2"/>
          <p:cNvCxnSpPr/>
          <p:nvPr/>
        </p:nvCxnSpPr>
        <p:spPr>
          <a:xfrm>
            <a:off x="8746063" y="1671345"/>
            <a:ext cx="1191900" cy="0"/>
          </a:xfrm>
          <a:prstGeom prst="straightConnector1">
            <a:avLst/>
          </a:prstGeom>
          <a:noFill/>
          <a:ln w="9525" cap="flat" cmpd="sng">
            <a:solidFill>
              <a:srgbClr val="2038B2"/>
            </a:solidFill>
            <a:prstDash val="solid"/>
            <a:round/>
            <a:headEnd type="none" w="sm" len="sm"/>
            <a:tailEnd type="triangle" w="med" len="med"/>
          </a:ln>
        </p:spPr>
      </p:cxnSp>
      <p:sp>
        <p:nvSpPr>
          <p:cNvPr id="84" name="Google Shape;84;p2"/>
          <p:cNvSpPr txBox="1"/>
          <p:nvPr/>
        </p:nvSpPr>
        <p:spPr>
          <a:xfrm>
            <a:off x="9965222" y="1303458"/>
            <a:ext cx="1560600" cy="12321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200" b="1">
                <a:solidFill>
                  <a:srgbClr val="2038B2"/>
                </a:solidFill>
                <a:latin typeface="Poppins"/>
                <a:ea typeface="Poppins"/>
                <a:cs typeface="Poppins"/>
                <a:sym typeface="Poppins"/>
              </a:rPr>
              <a:t>CUANTOS HIJOS</a:t>
            </a:r>
            <a:endParaRPr>
              <a:solidFill>
                <a:srgbClr val="2038B2"/>
              </a:solidFill>
              <a:latin typeface="Poppins"/>
              <a:ea typeface="Poppins"/>
              <a:cs typeface="Poppins"/>
              <a:sym typeface="Poppins"/>
            </a:endParaRPr>
          </a:p>
          <a:p>
            <a:pPr marL="0" marR="0" lvl="0" indent="0" algn="l" rtl="0">
              <a:spcBef>
                <a:spcPts val="0"/>
              </a:spcBef>
              <a:spcAft>
                <a:spcPts val="0"/>
              </a:spcAft>
              <a:buNone/>
            </a:pPr>
            <a:r>
              <a:rPr lang="es-CO" sz="1600" b="1">
                <a:solidFill>
                  <a:srgbClr val="0C0C0C"/>
                </a:solidFill>
                <a:latin typeface="Poppins"/>
                <a:ea typeface="Poppins"/>
                <a:cs typeface="Poppins"/>
                <a:sym typeface="Poppins"/>
              </a:rPr>
              <a:t>50% 1</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42% 2</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7% 3</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1% 4</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1% 5 o más</a:t>
            </a:r>
            <a:endParaRPr>
              <a:latin typeface="Poppins"/>
              <a:ea typeface="Poppins"/>
              <a:cs typeface="Poppins"/>
              <a:sym typeface="Poppins"/>
            </a:endParaRPr>
          </a:p>
        </p:txBody>
      </p:sp>
      <p:sp>
        <p:nvSpPr>
          <p:cNvPr id="85" name="Google Shape;85;p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6" name="Google Shape;86;p2"/>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PERFIL SOCIOECONÓMICO DE LOS PARTICIPANTES</a:t>
            </a:r>
            <a:endParaRPr sz="3000">
              <a:solidFill>
                <a:srgbClr val="2038B2"/>
              </a:solidFill>
              <a:latin typeface="Poppins Black"/>
              <a:ea typeface="Poppins Black"/>
              <a:cs typeface="Poppins Black"/>
              <a:sym typeface="Poppins Black"/>
            </a:endParaRPr>
          </a:p>
        </p:txBody>
      </p:sp>
      <p:pic>
        <p:nvPicPr>
          <p:cNvPr id="88" name="Google Shape;88;p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9" name="Google Shape;89;p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 name="Google Shape;90;p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6"/>
        <p:cNvGrpSpPr/>
        <p:nvPr/>
      </p:nvGrpSpPr>
      <p:grpSpPr>
        <a:xfrm>
          <a:off x="0" y="0"/>
          <a:ext cx="0" cy="0"/>
          <a:chOff x="0" y="0"/>
          <a:chExt cx="0" cy="0"/>
        </a:xfrm>
      </p:grpSpPr>
      <p:graphicFrame>
        <p:nvGraphicFramePr>
          <p:cNvPr id="517" name="Google Shape;517;p32"/>
          <p:cNvGraphicFramePr/>
          <p:nvPr/>
        </p:nvGraphicFramePr>
        <p:xfrm>
          <a:off x="1003400" y="1666354"/>
          <a:ext cx="8493600" cy="4073700"/>
        </p:xfrm>
        <a:graphic>
          <a:graphicData uri="http://schemas.openxmlformats.org/drawingml/2006/chart">
            <c:chart xmlns:c="http://schemas.openxmlformats.org/drawingml/2006/chart" xmlns:r="http://schemas.openxmlformats.org/officeDocument/2006/relationships" r:id="rId3"/>
          </a:graphicData>
        </a:graphic>
      </p:graphicFrame>
      <p:sp>
        <p:nvSpPr>
          <p:cNvPr id="519" name="Google Shape;519;p32"/>
          <p:cNvSpPr/>
          <p:nvPr/>
        </p:nvSpPr>
        <p:spPr>
          <a:xfrm>
            <a:off x="1003400" y="1542389"/>
            <a:ext cx="2557800" cy="4479300"/>
          </a:xfrm>
          <a:prstGeom prst="roundRect">
            <a:avLst>
              <a:gd name="adj" fmla="val 16667"/>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32"/>
          <p:cNvSpPr txBox="1"/>
          <p:nvPr/>
        </p:nvSpPr>
        <p:spPr>
          <a:xfrm>
            <a:off x="1790445" y="1164350"/>
            <a:ext cx="983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Poppins"/>
                <a:ea typeface="Poppins"/>
                <a:cs typeface="Poppins"/>
                <a:sym typeface="Poppins"/>
              </a:rPr>
              <a:t>TOP 3</a:t>
            </a:r>
            <a:endParaRPr>
              <a:latin typeface="Poppins"/>
              <a:ea typeface="Poppins"/>
              <a:cs typeface="Poppins"/>
              <a:sym typeface="Poppins"/>
            </a:endParaRPr>
          </a:p>
        </p:txBody>
      </p:sp>
      <p:sp>
        <p:nvSpPr>
          <p:cNvPr id="521" name="Google Shape;521;p32"/>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22" name="Google Shape;522;p3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23" name="Google Shape;523;p3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32"/>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LUGARES TURÍSTICOS DE PREFERENCIA</a:t>
            </a:r>
            <a:endParaRPr/>
          </a:p>
        </p:txBody>
      </p:sp>
      <p:pic>
        <p:nvPicPr>
          <p:cNvPr id="525" name="Google Shape;525;p3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26" name="Google Shape;526;p32"/>
          <p:cNvSpPr/>
          <p:nvPr/>
        </p:nvSpPr>
        <p:spPr>
          <a:xfrm>
            <a:off x="8964" y="635374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Q41 Cuál/es de los siguientes lugares turísticos prefieres para ir con familia y/o amigos?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7900F0C1-871D-C431-8CA9-627FEA5D7F9D}"/>
              </a:ext>
            </a:extLst>
          </p:cNvPr>
          <p:cNvSpPr txBox="1"/>
          <p:nvPr/>
        </p:nvSpPr>
        <p:spPr>
          <a:xfrm>
            <a:off x="10527400" y="63602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0"/>
        <p:cNvGrpSpPr/>
        <p:nvPr/>
      </p:nvGrpSpPr>
      <p:grpSpPr>
        <a:xfrm>
          <a:off x="0" y="0"/>
          <a:ext cx="0" cy="0"/>
          <a:chOff x="0" y="0"/>
          <a:chExt cx="0" cy="0"/>
        </a:xfrm>
      </p:grpSpPr>
      <p:graphicFrame>
        <p:nvGraphicFramePr>
          <p:cNvPr id="531" name="Google Shape;531;p33"/>
          <p:cNvGraphicFramePr/>
          <p:nvPr/>
        </p:nvGraphicFramePr>
        <p:xfrm>
          <a:off x="6384300" y="3847665"/>
          <a:ext cx="5080000" cy="2131060"/>
        </p:xfrm>
        <a:graphic>
          <a:graphicData uri="http://schemas.openxmlformats.org/drawingml/2006/table">
            <a:tbl>
              <a:tblPr>
                <a:noFill/>
                <a:tableStyleId>{89B02F22-93DB-40BE-9AA1-52308BDFACEA}</a:tableStyleId>
              </a:tblPr>
              <a:tblGrid>
                <a:gridCol w="203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Cultura y tradiciones locales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Las Atracciones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chemeClr val="dk1"/>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a:t>
                      </a:r>
                      <a:r>
                        <a:rPr lang="es-CO" sz="900" b="0" i="0" u="none" strike="noStrike" cap="none">
                          <a:solidFill>
                            <a:srgbClr val="7F7F7F"/>
                          </a:solidFill>
                          <a:latin typeface="Arial"/>
                          <a:ea typeface="Arial"/>
                          <a:cs typeface="Arial"/>
                          <a:sym typeface="Arial"/>
                        </a:rPr>
                        <a:t>recreativas y deportivas</a:t>
                      </a:r>
                      <a:endParaRPr sz="1100" b="0" i="0" u="none" strike="noStrike" cap="none">
                        <a:solidFill>
                          <a:srgbClr val="7F7F7F"/>
                        </a:solidFill>
                        <a:latin typeface="Arial"/>
                        <a:ea typeface="Arial"/>
                        <a:cs typeface="Arial"/>
                        <a:sym typeface="Aria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amabilidad de su gente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18%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Gastronomía local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chemeClr val="dk1"/>
                          </a:solidFill>
                          <a:latin typeface="Arial"/>
                          <a:ea typeface="Arial"/>
                          <a:cs typeface="Arial"/>
                          <a:sym typeface="Arial"/>
                        </a:rPr>
                        <a:t>18%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Historia y patrimonio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Paisajes/naturaleza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Tranquilidad de los sitios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El recorrido a las actividaes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32" name="Google Shape;532;p33"/>
          <p:cNvGraphicFramePr/>
          <p:nvPr/>
        </p:nvGraphicFramePr>
        <p:xfrm>
          <a:off x="914400" y="1600200"/>
          <a:ext cx="9534300" cy="4753500"/>
        </p:xfrm>
        <a:graphic>
          <a:graphicData uri="http://schemas.openxmlformats.org/drawingml/2006/chart">
            <c:chart xmlns:c="http://schemas.openxmlformats.org/drawingml/2006/chart" xmlns:r="http://schemas.openxmlformats.org/officeDocument/2006/relationships" r:id="rId3"/>
          </a:graphicData>
        </a:graphic>
      </p:graphicFrame>
      <p:sp>
        <p:nvSpPr>
          <p:cNvPr id="533" name="Google Shape;533;p33"/>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4" name="Google Shape;534;p3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35" name="Google Shape;535;p3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33"/>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CARACTERÍSTICAS QUE HACEN ESPECIAL LOS LUGARES TURÍSTICOS DE PREFERENCIA</a:t>
            </a:r>
            <a:endParaRPr/>
          </a:p>
        </p:txBody>
      </p:sp>
      <p:pic>
        <p:nvPicPr>
          <p:cNvPr id="537" name="Google Shape;537;p3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38" name="Google Shape;538;p33"/>
          <p:cNvSpPr/>
          <p:nvPr/>
        </p:nvSpPr>
        <p:spPr>
          <a:xfrm>
            <a:off x="8964" y="635374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Q42 ¿Qué características cree que hacen especial a estos lugares turísticos?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B11B80BA-EA9C-3169-6F8A-316B556B3484}"/>
              </a:ext>
            </a:extLst>
          </p:cNvPr>
          <p:cNvSpPr txBox="1"/>
          <p:nvPr/>
        </p:nvSpPr>
        <p:spPr>
          <a:xfrm>
            <a:off x="10527400" y="63412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2"/>
        <p:cNvGrpSpPr/>
        <p:nvPr/>
      </p:nvGrpSpPr>
      <p:grpSpPr>
        <a:xfrm>
          <a:off x="0" y="0"/>
          <a:ext cx="0" cy="0"/>
          <a:chOff x="0" y="0"/>
          <a:chExt cx="0" cy="0"/>
        </a:xfrm>
      </p:grpSpPr>
      <p:graphicFrame>
        <p:nvGraphicFramePr>
          <p:cNvPr id="543" name="Google Shape;543;p34"/>
          <p:cNvGraphicFramePr/>
          <p:nvPr>
            <p:extLst>
              <p:ext uri="{D42A27DB-BD31-4B8C-83A1-F6EECF244321}">
                <p14:modId xmlns:p14="http://schemas.microsoft.com/office/powerpoint/2010/main" val="3559996214"/>
              </p:ext>
            </p:extLst>
          </p:nvPr>
        </p:nvGraphicFramePr>
        <p:xfrm>
          <a:off x="121812" y="1421600"/>
          <a:ext cx="11710523" cy="48457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44" name="Google Shape;544;p34"/>
          <p:cNvGraphicFramePr/>
          <p:nvPr/>
        </p:nvGraphicFramePr>
        <p:xfrm>
          <a:off x="4305299" y="3276600"/>
          <a:ext cx="6781800" cy="1941830"/>
        </p:xfrm>
        <a:graphic>
          <a:graphicData uri="http://schemas.openxmlformats.org/drawingml/2006/table">
            <a:tbl>
              <a:tblPr>
                <a:noFill/>
                <a:tableStyleId>{89B02F22-93DB-40BE-9AA1-52308BDFACEA}</a:tableStyleId>
              </a:tblPr>
              <a:tblGrid>
                <a:gridCol w="34671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239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No/No sé/no conozco/ninguno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Pance/Rio Pance/Pueblo pance/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Zona </a:t>
                      </a:r>
                      <a:r>
                        <a:rPr lang="es-CO" sz="1100">
                          <a:solidFill>
                            <a:srgbClr val="7F7F7F"/>
                          </a:solidFill>
                        </a:rPr>
                        <a:t>turística</a:t>
                      </a:r>
                      <a:r>
                        <a:rPr lang="es-CO" sz="1100" b="0" i="0" u="none" strike="noStrike" cap="none">
                          <a:solidFill>
                            <a:srgbClr val="7F7F7F"/>
                          </a:solidFill>
                          <a:latin typeface="Arial"/>
                          <a:ea typeface="Arial"/>
                          <a:cs typeface="Arial"/>
                          <a:sym typeface="Arial"/>
                        </a:rPr>
                        <a:t> de Cali/Cali/boulevar</a:t>
                      </a:r>
                      <a:r>
                        <a:rPr lang="es-CO" sz="1100">
                          <a:solidFill>
                            <a:srgbClr val="7F7F7F"/>
                          </a:solidFill>
                        </a:rPr>
                        <a:t>d</a:t>
                      </a:r>
                      <a:r>
                        <a:rPr lang="es-CO" sz="1100" b="0" i="0" u="none" strike="noStrike" cap="none">
                          <a:solidFill>
                            <a:srgbClr val="7F7F7F"/>
                          </a:solidFill>
                          <a:latin typeface="Arial"/>
                          <a:ea typeface="Arial"/>
                          <a:cs typeface="Arial"/>
                          <a:sym typeface="Arial"/>
                        </a:rPr>
                        <a:t> del </a:t>
                      </a:r>
                      <a:r>
                        <a:rPr lang="es-CO" sz="1100">
                          <a:solidFill>
                            <a:srgbClr val="7F7F7F"/>
                          </a:solidFill>
                        </a:rPr>
                        <a:t>río</a:t>
                      </a:r>
                      <a:r>
                        <a:rPr lang="es-CO" sz="1100" b="0" i="0" u="none" strike="noStrike" cap="none">
                          <a:solidFill>
                            <a:srgbClr val="7F7F7F"/>
                          </a:solidFill>
                          <a:latin typeface="Arial"/>
                          <a:ea typeface="Arial"/>
                          <a:cs typeface="Arial"/>
                          <a:sym typeface="Arial"/>
                        </a:rPr>
                        <a:t>/farallones de Cali/Jardin botanico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Ginebra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dirty="0">
                          <a:solidFill>
                            <a:srgbClr val="7F7F7F"/>
                          </a:solidFill>
                          <a:latin typeface="Arial"/>
                          <a:ea typeface="Arial"/>
                          <a:cs typeface="Arial"/>
                          <a:sym typeface="Arial"/>
                        </a:rPr>
                        <a:t>Calima/Lago Calima</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Jamundí</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Palmira/acuaparque del </a:t>
                      </a:r>
                      <a:r>
                        <a:rPr lang="es-CO" sz="1100">
                          <a:solidFill>
                            <a:srgbClr val="7F7F7F"/>
                          </a:solidFill>
                        </a:rPr>
                        <a:t>azúcar</a:t>
                      </a:r>
                      <a:r>
                        <a:rPr lang="es-CO" sz="1100" b="0" i="0" u="none" strike="noStrike" cap="none">
                          <a:solidFill>
                            <a:srgbClr val="7F7F7F"/>
                          </a:solidFill>
                          <a:latin typeface="Arial"/>
                          <a:ea typeface="Arial"/>
                          <a:cs typeface="Arial"/>
                          <a:sym typeface="Arial"/>
                        </a:rPr>
                        <a:t>/parque del sur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Hacienda Maria/el paraiso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r" rtl="0">
                        <a:spcBef>
                          <a:spcPts val="0"/>
                        </a:spcBef>
                        <a:spcAft>
                          <a:spcPts val="0"/>
                        </a:spcAft>
                        <a:buNone/>
                      </a:pPr>
                      <a:r>
                        <a:rPr lang="es-CO" sz="1100" b="0" i="0" u="none" strike="noStrike" cap="none">
                          <a:solidFill>
                            <a:srgbClr val="717171"/>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17171"/>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45" name="Google Shape;545;p34"/>
          <p:cNvSpPr/>
          <p:nvPr/>
        </p:nvSpPr>
        <p:spPr>
          <a:xfrm>
            <a:off x="0" y="6310550"/>
            <a:ext cx="97290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46" name="Google Shape;546;p3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47" name="Google Shape;547;p3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34"/>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LUGARES POTENCIALES A CONVERTIRSE EN ATRACCIONES TURÍSTICAS</a:t>
            </a:r>
            <a:endParaRPr/>
          </a:p>
        </p:txBody>
      </p:sp>
      <p:pic>
        <p:nvPicPr>
          <p:cNvPr id="549" name="Google Shape;549;p3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50" name="Google Shape;550;p34"/>
          <p:cNvSpPr/>
          <p:nvPr/>
        </p:nvSpPr>
        <p:spPr>
          <a:xfrm>
            <a:off x="18448" y="6353744"/>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Q43 ¿Existe algún otro lugar en el Valle del cauca o cercanías que tenga el potencial para convertirse en un lugar de atracción turística?</a:t>
            </a:r>
            <a:endParaRPr sz="1100">
              <a:solidFill>
                <a:schemeClr val="lt1"/>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4"/>
        <p:cNvGrpSpPr/>
        <p:nvPr/>
      </p:nvGrpSpPr>
      <p:grpSpPr>
        <a:xfrm>
          <a:off x="0" y="0"/>
          <a:ext cx="0" cy="0"/>
          <a:chOff x="0" y="0"/>
          <a:chExt cx="0" cy="0"/>
        </a:xfrm>
      </p:grpSpPr>
      <p:sp>
        <p:nvSpPr>
          <p:cNvPr id="555" name="Google Shape;555;p35"/>
          <p:cNvSpPr/>
          <p:nvPr/>
        </p:nvSpPr>
        <p:spPr>
          <a:xfrm>
            <a:off x="0" y="6135350"/>
            <a:ext cx="10871700" cy="5553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56" name="Google Shape;556;p35"/>
          <p:cNvSpPr/>
          <p:nvPr/>
        </p:nvSpPr>
        <p:spPr>
          <a:xfrm>
            <a:off x="114027" y="6118261"/>
            <a:ext cx="109638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Calibri"/>
                <a:ea typeface="Calibri"/>
                <a:cs typeface="Calibri"/>
                <a:sym typeface="Calibri"/>
              </a:rPr>
              <a:t>Q44  Pensando en un plan turístico  único diseñado por Comfandi qué tan atractivo resulta: (escala de 1 a 5 donde 1 es nada atractivo y 5 muy atractivo)</a:t>
            </a:r>
            <a:endParaRPr>
              <a:solidFill>
                <a:schemeClr val="lt1"/>
              </a:solidFill>
            </a:endParaRPr>
          </a:p>
          <a:p>
            <a:pPr marL="0" marR="0" lvl="0" indent="0" algn="l" rtl="0">
              <a:spcBef>
                <a:spcPts val="0"/>
              </a:spcBef>
              <a:spcAft>
                <a:spcPts val="0"/>
              </a:spcAft>
              <a:buNone/>
            </a:pPr>
            <a:r>
              <a:rPr lang="es-CO" sz="1100">
                <a:solidFill>
                  <a:schemeClr val="lt1"/>
                </a:solidFill>
                <a:latin typeface="Calibri"/>
                <a:ea typeface="Calibri"/>
                <a:cs typeface="Calibri"/>
                <a:sym typeface="Calibri"/>
              </a:rPr>
              <a:t>Q45 De la lista anterior elige tus 2 preferidos esos 2 que quisieras hacer, siendo 1 tu primera opción. - Groups - Clasificación Cultura pacífico un recorrido por playas escondidas del pacífico que incluye actividades culturales y gastronómicas (piangüerA2000IME20</a:t>
            </a:r>
            <a:endParaRPr sz="1100">
              <a:solidFill>
                <a:schemeClr val="lt1"/>
              </a:solidFill>
              <a:latin typeface="Calibri"/>
              <a:ea typeface="Calibri"/>
              <a:cs typeface="Calibri"/>
              <a:sym typeface="Calibri"/>
            </a:endParaRPr>
          </a:p>
        </p:txBody>
      </p:sp>
      <p:sp>
        <p:nvSpPr>
          <p:cNvPr id="557" name="Google Shape;557;p35"/>
          <p:cNvSpPr/>
          <p:nvPr/>
        </p:nvSpPr>
        <p:spPr>
          <a:xfrm>
            <a:off x="2592925" y="1542625"/>
            <a:ext cx="3228900" cy="4242600"/>
          </a:xfrm>
          <a:prstGeom prst="roundRect">
            <a:avLst>
              <a:gd name="adj" fmla="val 16667"/>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558" name="Google Shape;558;p35"/>
          <p:cNvGraphicFramePr/>
          <p:nvPr/>
        </p:nvGraphicFramePr>
        <p:xfrm>
          <a:off x="1238550" y="1826099"/>
          <a:ext cx="9732000" cy="4039200"/>
        </p:xfrm>
        <a:graphic>
          <a:graphicData uri="http://schemas.openxmlformats.org/drawingml/2006/chart">
            <c:chart xmlns:c="http://schemas.openxmlformats.org/drawingml/2006/chart" xmlns:r="http://schemas.openxmlformats.org/officeDocument/2006/relationships" r:id="rId3"/>
          </a:graphicData>
        </a:graphic>
      </p:graphicFrame>
      <p:sp>
        <p:nvSpPr>
          <p:cNvPr id="559" name="Google Shape;559;p35"/>
          <p:cNvSpPr txBox="1"/>
          <p:nvPr/>
        </p:nvSpPr>
        <p:spPr>
          <a:xfrm>
            <a:off x="3989355" y="2677647"/>
            <a:ext cx="608400" cy="555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83%</a:t>
            </a:r>
            <a:endParaRPr sz="1200">
              <a:latin typeface="Poppins"/>
              <a:ea typeface="Poppins"/>
              <a:cs typeface="Poppins"/>
              <a:sym typeface="Poppins"/>
            </a:endParaRPr>
          </a:p>
        </p:txBody>
      </p:sp>
      <p:sp>
        <p:nvSpPr>
          <p:cNvPr id="560" name="Google Shape;560;p35"/>
          <p:cNvSpPr/>
          <p:nvPr/>
        </p:nvSpPr>
        <p:spPr>
          <a:xfrm>
            <a:off x="3777144" y="1812144"/>
            <a:ext cx="326700" cy="22863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1" name="Google Shape;561;p35"/>
          <p:cNvSpPr txBox="1"/>
          <p:nvPr/>
        </p:nvSpPr>
        <p:spPr>
          <a:xfrm>
            <a:off x="5679916" y="2628516"/>
            <a:ext cx="608400" cy="555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81%</a:t>
            </a:r>
            <a:endParaRPr sz="1200">
              <a:latin typeface="Poppins"/>
              <a:ea typeface="Poppins"/>
              <a:cs typeface="Poppins"/>
              <a:sym typeface="Poppins"/>
            </a:endParaRPr>
          </a:p>
        </p:txBody>
      </p:sp>
      <p:sp>
        <p:nvSpPr>
          <p:cNvPr id="562" name="Google Shape;562;p35"/>
          <p:cNvSpPr txBox="1"/>
          <p:nvPr/>
        </p:nvSpPr>
        <p:spPr>
          <a:xfrm>
            <a:off x="7296040" y="2706291"/>
            <a:ext cx="608400" cy="512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74%</a:t>
            </a:r>
            <a:endParaRPr sz="1200">
              <a:latin typeface="Poppins"/>
              <a:ea typeface="Poppins"/>
              <a:cs typeface="Poppins"/>
              <a:sym typeface="Poppins"/>
            </a:endParaRPr>
          </a:p>
        </p:txBody>
      </p:sp>
      <p:sp>
        <p:nvSpPr>
          <p:cNvPr id="563" name="Google Shape;563;p35"/>
          <p:cNvSpPr/>
          <p:nvPr/>
        </p:nvSpPr>
        <p:spPr>
          <a:xfrm>
            <a:off x="7088064" y="1907692"/>
            <a:ext cx="326700" cy="20952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4" name="Google Shape;564;p35"/>
          <p:cNvSpPr txBox="1"/>
          <p:nvPr/>
        </p:nvSpPr>
        <p:spPr>
          <a:xfrm>
            <a:off x="8912168" y="2607185"/>
            <a:ext cx="608400" cy="481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70%</a:t>
            </a:r>
            <a:endParaRPr sz="1200">
              <a:latin typeface="Poppins"/>
              <a:ea typeface="Poppins"/>
              <a:cs typeface="Poppins"/>
              <a:sym typeface="Poppins"/>
            </a:endParaRPr>
          </a:p>
        </p:txBody>
      </p:sp>
      <p:sp>
        <p:nvSpPr>
          <p:cNvPr id="565" name="Google Shape;565;p35"/>
          <p:cNvSpPr/>
          <p:nvPr/>
        </p:nvSpPr>
        <p:spPr>
          <a:xfrm>
            <a:off x="8643445" y="2027316"/>
            <a:ext cx="326700" cy="17577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900">
              <a:solidFill>
                <a:srgbClr val="000000"/>
              </a:solidFill>
              <a:latin typeface="Calibri"/>
              <a:ea typeface="Calibri"/>
              <a:cs typeface="Calibri"/>
              <a:sym typeface="Calibri"/>
            </a:endParaRPr>
          </a:p>
        </p:txBody>
      </p:sp>
      <p:sp>
        <p:nvSpPr>
          <p:cNvPr id="566" name="Google Shape;566;p35"/>
          <p:cNvSpPr txBox="1"/>
          <p:nvPr/>
        </p:nvSpPr>
        <p:spPr>
          <a:xfrm>
            <a:off x="10533571" y="2425095"/>
            <a:ext cx="608400" cy="481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60%</a:t>
            </a:r>
            <a:endParaRPr sz="1200">
              <a:latin typeface="Poppins"/>
              <a:ea typeface="Poppins"/>
              <a:cs typeface="Poppins"/>
              <a:sym typeface="Poppins"/>
            </a:endParaRPr>
          </a:p>
        </p:txBody>
      </p:sp>
      <p:sp>
        <p:nvSpPr>
          <p:cNvPr id="567" name="Google Shape;567;p35"/>
          <p:cNvSpPr/>
          <p:nvPr/>
        </p:nvSpPr>
        <p:spPr>
          <a:xfrm>
            <a:off x="10298424" y="1881757"/>
            <a:ext cx="326700" cy="16047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8" name="Google Shape;568;p35"/>
          <p:cNvSpPr/>
          <p:nvPr/>
        </p:nvSpPr>
        <p:spPr>
          <a:xfrm>
            <a:off x="5432610" y="1851367"/>
            <a:ext cx="326700" cy="21096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9" name="Google Shape;569;p35"/>
          <p:cNvSpPr txBox="1"/>
          <p:nvPr/>
        </p:nvSpPr>
        <p:spPr>
          <a:xfrm>
            <a:off x="2483237" y="1240925"/>
            <a:ext cx="3121800" cy="5232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chemeClr val="lt1"/>
                </a:solidFill>
                <a:latin typeface="Poppins"/>
                <a:ea typeface="Poppins"/>
                <a:cs typeface="Poppins"/>
                <a:sym typeface="Poppins"/>
              </a:rPr>
              <a:t>Los preferidos, que quisiera hacer</a:t>
            </a:r>
            <a:endParaRPr sz="1000">
              <a:latin typeface="Poppins"/>
              <a:ea typeface="Poppins"/>
              <a:cs typeface="Poppins"/>
              <a:sym typeface="Poppins"/>
            </a:endParaRPr>
          </a:p>
        </p:txBody>
      </p:sp>
      <p:sp>
        <p:nvSpPr>
          <p:cNvPr id="570" name="Google Shape;570;p35"/>
          <p:cNvSpPr/>
          <p:nvPr/>
        </p:nvSpPr>
        <p:spPr>
          <a:xfrm>
            <a:off x="4866761" y="1710629"/>
            <a:ext cx="321300" cy="410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a:solidFill>
                  <a:schemeClr val="lt1"/>
                </a:solidFill>
                <a:latin typeface="Calibri"/>
                <a:ea typeface="Calibri"/>
                <a:cs typeface="Calibri"/>
                <a:sym typeface="Calibri"/>
              </a:rPr>
              <a:t>1</a:t>
            </a:r>
            <a:endParaRPr/>
          </a:p>
        </p:txBody>
      </p:sp>
      <p:sp>
        <p:nvSpPr>
          <p:cNvPr id="571" name="Google Shape;571;p35"/>
          <p:cNvSpPr/>
          <p:nvPr/>
        </p:nvSpPr>
        <p:spPr>
          <a:xfrm>
            <a:off x="3185654" y="1684458"/>
            <a:ext cx="321300" cy="410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a:solidFill>
                  <a:schemeClr val="lt1"/>
                </a:solidFill>
                <a:latin typeface="Calibri"/>
                <a:ea typeface="Calibri"/>
                <a:cs typeface="Calibri"/>
                <a:sym typeface="Calibri"/>
              </a:rPr>
              <a:t>2</a:t>
            </a:r>
            <a:endParaRPr/>
          </a:p>
        </p:txBody>
      </p:sp>
      <p:cxnSp>
        <p:nvCxnSpPr>
          <p:cNvPr id="572" name="Google Shape;572;p35"/>
          <p:cNvCxnSpPr/>
          <p:nvPr/>
        </p:nvCxnSpPr>
        <p:spPr>
          <a:xfrm>
            <a:off x="4352218" y="1654330"/>
            <a:ext cx="460800" cy="151500"/>
          </a:xfrm>
          <a:prstGeom prst="bentConnector3">
            <a:avLst>
              <a:gd name="adj1" fmla="val 50000"/>
            </a:avLst>
          </a:prstGeom>
          <a:noFill/>
          <a:ln w="19050" cap="flat" cmpd="sng">
            <a:solidFill>
              <a:srgbClr val="4A7DBA"/>
            </a:solidFill>
            <a:prstDash val="dot"/>
            <a:round/>
            <a:headEnd type="none" w="sm" len="sm"/>
            <a:tailEnd type="stealth" w="lg" len="lg"/>
          </a:ln>
        </p:spPr>
      </p:cxnSp>
      <p:cxnSp>
        <p:nvCxnSpPr>
          <p:cNvPr id="573" name="Google Shape;573;p35"/>
          <p:cNvCxnSpPr/>
          <p:nvPr/>
        </p:nvCxnSpPr>
        <p:spPr>
          <a:xfrm>
            <a:off x="2693808" y="1580268"/>
            <a:ext cx="423300" cy="275700"/>
          </a:xfrm>
          <a:prstGeom prst="bentConnector3">
            <a:avLst>
              <a:gd name="adj1" fmla="val 49987"/>
            </a:avLst>
          </a:prstGeom>
          <a:noFill/>
          <a:ln w="19050" cap="flat" cmpd="sng">
            <a:solidFill>
              <a:srgbClr val="4A7DBA"/>
            </a:solidFill>
            <a:prstDash val="dot"/>
            <a:round/>
            <a:headEnd type="none" w="sm" len="sm"/>
            <a:tailEnd type="stealth" w="lg" len="lg"/>
          </a:ln>
        </p:spPr>
      </p:cxnSp>
      <p:sp>
        <p:nvSpPr>
          <p:cNvPr id="574" name="Google Shape;574;p3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75" name="Google Shape;575;p3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5"/>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QUÉ TAN ATRACTIVO LES PARECE LOS SIGUIENTES PLANES…</a:t>
            </a:r>
            <a:endParaRPr/>
          </a:p>
        </p:txBody>
      </p:sp>
      <p:pic>
        <p:nvPicPr>
          <p:cNvPr id="577" name="Google Shape;577;p3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79" name="Google Shape;579;p35"/>
          <p:cNvSpPr txBox="1"/>
          <p:nvPr/>
        </p:nvSpPr>
        <p:spPr>
          <a:xfrm>
            <a:off x="10527400" y="560707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 name="Google Shape;90;p2">
            <a:extLst>
              <a:ext uri="{FF2B5EF4-FFF2-40B4-BE49-F238E27FC236}">
                <a16:creationId xmlns:a16="http://schemas.microsoft.com/office/drawing/2014/main" id="{C028900E-7D24-B00A-108D-4C7ED04D494D}"/>
              </a:ext>
            </a:extLst>
          </p:cNvPr>
          <p:cNvSpPr txBox="1"/>
          <p:nvPr/>
        </p:nvSpPr>
        <p:spPr>
          <a:xfrm>
            <a:off x="10837771" y="5734748"/>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3"/>
        <p:cNvGrpSpPr/>
        <p:nvPr/>
      </p:nvGrpSpPr>
      <p:grpSpPr>
        <a:xfrm>
          <a:off x="0" y="0"/>
          <a:ext cx="0" cy="0"/>
          <a:chOff x="0" y="0"/>
          <a:chExt cx="0" cy="0"/>
        </a:xfrm>
      </p:grpSpPr>
      <p:graphicFrame>
        <p:nvGraphicFramePr>
          <p:cNvPr id="584" name="Google Shape;584;p36"/>
          <p:cNvGraphicFramePr/>
          <p:nvPr>
            <p:extLst>
              <p:ext uri="{D42A27DB-BD31-4B8C-83A1-F6EECF244321}">
                <p14:modId xmlns:p14="http://schemas.microsoft.com/office/powerpoint/2010/main" val="3970081851"/>
              </p:ext>
            </p:extLst>
          </p:nvPr>
        </p:nvGraphicFramePr>
        <p:xfrm>
          <a:off x="848304" y="1115605"/>
          <a:ext cx="10495391" cy="5141400"/>
        </p:xfrm>
        <a:graphic>
          <a:graphicData uri="http://schemas.openxmlformats.org/drawingml/2006/chart">
            <c:chart xmlns:c="http://schemas.openxmlformats.org/drawingml/2006/chart" xmlns:r="http://schemas.openxmlformats.org/officeDocument/2006/relationships" r:id="rId3"/>
          </a:graphicData>
        </a:graphic>
      </p:graphicFrame>
      <p:sp>
        <p:nvSpPr>
          <p:cNvPr id="586" name="Google Shape;586;p36"/>
          <p:cNvSpPr/>
          <p:nvPr/>
        </p:nvSpPr>
        <p:spPr>
          <a:xfrm>
            <a:off x="0" y="6282200"/>
            <a:ext cx="5304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87" name="Google Shape;587;p3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88" name="Google Shape;588;p3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36"/>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DESTINOS EN TENDENCIA QUE LE GUSTARÍA CONOCER</a:t>
            </a:r>
            <a:endParaRPr/>
          </a:p>
        </p:txBody>
      </p:sp>
      <p:pic>
        <p:nvPicPr>
          <p:cNvPr id="590" name="Google Shape;590;p3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91" name="Google Shape;591;p36"/>
          <p:cNvSpPr/>
          <p:nvPr/>
        </p:nvSpPr>
        <p:spPr>
          <a:xfrm>
            <a:off x="8964" y="62915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Q46 ¿Qué destino que haya visto en tendencia le gustaría conocer?</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54A62ED5-266D-C4BC-E4E6-3D27F32F1C8E}"/>
              </a:ext>
            </a:extLst>
          </p:cNvPr>
          <p:cNvSpPr txBox="1"/>
          <p:nvPr/>
        </p:nvSpPr>
        <p:spPr>
          <a:xfrm>
            <a:off x="10527400" y="63031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5"/>
        <p:cNvGrpSpPr/>
        <p:nvPr/>
      </p:nvGrpSpPr>
      <p:grpSpPr>
        <a:xfrm>
          <a:off x="0" y="0"/>
          <a:ext cx="0" cy="0"/>
          <a:chOff x="0" y="0"/>
          <a:chExt cx="0" cy="0"/>
        </a:xfrm>
      </p:grpSpPr>
      <p:sp>
        <p:nvSpPr>
          <p:cNvPr id="596" name="Google Shape;596;p37"/>
          <p:cNvSpPr/>
          <p:nvPr/>
        </p:nvSpPr>
        <p:spPr>
          <a:xfrm>
            <a:off x="0" y="6282200"/>
            <a:ext cx="70824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7" name="Google Shape;597;p37"/>
          <p:cNvSpPr/>
          <p:nvPr/>
        </p:nvSpPr>
        <p:spPr>
          <a:xfrm>
            <a:off x="8964" y="62820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Q47 ¿Cómo cree que se podrían potenciar estos lugares para generar mayor atracción turística?</a:t>
            </a:r>
            <a:endParaRPr sz="1100">
              <a:solidFill>
                <a:schemeClr val="lt1"/>
              </a:solidFill>
              <a:latin typeface="Poppins"/>
              <a:ea typeface="Poppins"/>
              <a:cs typeface="Poppins"/>
              <a:sym typeface="Poppins"/>
            </a:endParaRPr>
          </a:p>
        </p:txBody>
      </p:sp>
      <p:graphicFrame>
        <p:nvGraphicFramePr>
          <p:cNvPr id="598" name="Google Shape;598;p37"/>
          <p:cNvGraphicFramePr/>
          <p:nvPr>
            <p:extLst>
              <p:ext uri="{D42A27DB-BD31-4B8C-83A1-F6EECF244321}">
                <p14:modId xmlns:p14="http://schemas.microsoft.com/office/powerpoint/2010/main" val="2680956609"/>
              </p:ext>
            </p:extLst>
          </p:nvPr>
        </p:nvGraphicFramePr>
        <p:xfrm>
          <a:off x="1103871" y="1494423"/>
          <a:ext cx="9984258" cy="4332265"/>
        </p:xfrm>
        <a:graphic>
          <a:graphicData uri="http://schemas.openxmlformats.org/drawingml/2006/chart">
            <c:chart xmlns:c="http://schemas.openxmlformats.org/drawingml/2006/chart" xmlns:r="http://schemas.openxmlformats.org/officeDocument/2006/relationships" r:id="rId3"/>
          </a:graphicData>
        </a:graphic>
      </p:graphicFrame>
      <p:sp>
        <p:nvSpPr>
          <p:cNvPr id="600" name="Google Shape;600;p3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01" name="Google Shape;601;p37"/>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7"/>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LO QUE DEBERÍA POTENCIAR EN LOS LUGARES TENDENCIALES MENCIONADOS</a:t>
            </a:r>
            <a:endParaRPr/>
          </a:p>
        </p:txBody>
      </p:sp>
      <p:pic>
        <p:nvPicPr>
          <p:cNvPr id="603" name="Google Shape;603;p37"/>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EF3C5DC7-98E3-46BB-AEF5-6CA7973E2FA0}"/>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38"/>
          <p:cNvSpPr/>
          <p:nvPr/>
        </p:nvSpPr>
        <p:spPr>
          <a:xfrm>
            <a:off x="0" y="6282200"/>
            <a:ext cx="5550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09" name="Google Shape;609;p38"/>
          <p:cNvSpPr/>
          <p:nvPr/>
        </p:nvSpPr>
        <p:spPr>
          <a:xfrm>
            <a:off x="8965" y="629159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Q48_1 ¿Con qué agencia o caja de compensación ha realizado estos viajes? </a:t>
            </a:r>
            <a:endParaRPr sz="1100">
              <a:solidFill>
                <a:schemeClr val="lt1"/>
              </a:solidFill>
              <a:latin typeface="Poppins"/>
              <a:ea typeface="Poppins"/>
              <a:cs typeface="Poppins"/>
              <a:sym typeface="Poppins"/>
            </a:endParaRPr>
          </a:p>
        </p:txBody>
      </p:sp>
      <p:graphicFrame>
        <p:nvGraphicFramePr>
          <p:cNvPr id="610" name="Google Shape;610;p38"/>
          <p:cNvGraphicFramePr/>
          <p:nvPr/>
        </p:nvGraphicFramePr>
        <p:xfrm>
          <a:off x="8975" y="1371600"/>
          <a:ext cx="11707500" cy="45903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1" name="Google Shape;611;p38"/>
          <p:cNvGraphicFramePr/>
          <p:nvPr/>
        </p:nvGraphicFramePr>
        <p:xfrm>
          <a:off x="6091712" y="1808899"/>
          <a:ext cx="4800600" cy="2334260"/>
        </p:xfrm>
        <a:graphic>
          <a:graphicData uri="http://schemas.openxmlformats.org/drawingml/2006/table">
            <a:tbl>
              <a:tblPr>
                <a:noFill/>
                <a:tableStyleId>{89B02F22-93DB-40BE-9AA1-52308BDFACEA}</a:tableStyleId>
              </a:tblPr>
              <a:tblGrid>
                <a:gridCol w="1581700">
                  <a:extLst>
                    <a:ext uri="{9D8B030D-6E8A-4147-A177-3AD203B41FA5}">
                      <a16:colId xmlns:a16="http://schemas.microsoft.com/office/drawing/2014/main" val="20000"/>
                    </a:ext>
                  </a:extLst>
                </a:gridCol>
                <a:gridCol w="7805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85775">
                  <a:extLst>
                    <a:ext uri="{9D8B030D-6E8A-4147-A177-3AD203B41FA5}">
                      <a16:colId xmlns:a16="http://schemas.microsoft.com/office/drawing/2014/main" val="20003"/>
                    </a:ext>
                  </a:extLst>
                </a:gridCol>
                <a:gridCol w="638225">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Ruta ecológica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Ninguna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Viajando y Gozando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Oliverio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Independiente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JE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Dasam tour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Cotelco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Otro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Total</a:t>
                      </a:r>
                      <a:endParaRPr/>
                    </a:p>
                  </a:txBody>
                  <a:tcPr marL="6350" marR="6350" marT="6350" marB="0">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384</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612" name="Google Shape;612;p3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13" name="Google Shape;613;p3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8"/>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AGENCIA O CAJA DE COMPENSACIÓN CON LA QUE VIAJAS</a:t>
            </a:r>
            <a:endParaRPr/>
          </a:p>
        </p:txBody>
      </p:sp>
      <p:pic>
        <p:nvPicPr>
          <p:cNvPr id="615" name="Google Shape;615;p3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C61A2ECC-7333-D8FC-FD7A-0B7817500E88}"/>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1"/>
        <p:cNvGrpSpPr/>
        <p:nvPr/>
      </p:nvGrpSpPr>
      <p:grpSpPr>
        <a:xfrm>
          <a:off x="0" y="0"/>
          <a:ext cx="0" cy="0"/>
          <a:chOff x="0" y="0"/>
          <a:chExt cx="0" cy="0"/>
        </a:xfrm>
      </p:grpSpPr>
      <p:graphicFrame>
        <p:nvGraphicFramePr>
          <p:cNvPr id="632" name="Google Shape;632;p40"/>
          <p:cNvGraphicFramePr/>
          <p:nvPr/>
        </p:nvGraphicFramePr>
        <p:xfrm>
          <a:off x="914400" y="1600200"/>
          <a:ext cx="9628572" cy="4800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33" name="Google Shape;633;p40"/>
          <p:cNvGraphicFramePr/>
          <p:nvPr/>
        </p:nvGraphicFramePr>
        <p:xfrm>
          <a:off x="6118402" y="3200400"/>
          <a:ext cx="4457700" cy="2489200"/>
        </p:xfrm>
        <a:graphic>
          <a:graphicData uri="http://schemas.openxmlformats.org/drawingml/2006/table">
            <a:tbl>
              <a:tblPr>
                <a:noFill/>
                <a:tableStyleId>{89B02F22-93DB-40BE-9AA1-52308BDFACEA}</a:tableStyleId>
              </a:tblPr>
              <a:tblGrid>
                <a:gridCol w="1349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225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Ruta ecológica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Viajando y Gozando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JE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Oliverio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Cotelco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Dasam tour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sabe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De cuenta propia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Ninguna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Otro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r h="177800">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634" name="Google Shape;634;p40"/>
          <p:cNvSpPr/>
          <p:nvPr/>
        </p:nvSpPr>
        <p:spPr>
          <a:xfrm>
            <a:off x="7315200" y="3352800"/>
            <a:ext cx="3505200" cy="381000"/>
          </a:xfrm>
          <a:prstGeom prst="roundRect">
            <a:avLst>
              <a:gd name="adj" fmla="val 16667"/>
            </a:avLst>
          </a:prstGeom>
          <a:solidFill>
            <a:srgbClr val="4F81BD">
              <a:alpha val="1411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40"/>
          <p:cNvSpPr/>
          <p:nvPr/>
        </p:nvSpPr>
        <p:spPr>
          <a:xfrm>
            <a:off x="0" y="6282200"/>
            <a:ext cx="71217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36" name="Google Shape;636;p4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37" name="Google Shape;637;p4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40"/>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AGENCIA O CAJA DE COMPENSACIÓN CON LA QUE PIENSA REALIZAR SU PRÓXIMO VIAJE</a:t>
            </a:r>
            <a:endParaRPr/>
          </a:p>
        </p:txBody>
      </p:sp>
      <p:pic>
        <p:nvPicPr>
          <p:cNvPr id="639" name="Google Shape;639;p4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40" name="Google Shape;640;p40"/>
          <p:cNvSpPr/>
          <p:nvPr/>
        </p:nvSpPr>
        <p:spPr>
          <a:xfrm>
            <a:off x="18448" y="6282206"/>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Q50  ¿La próxima vez que decida viajar con qué agencia o caja de compensación piensa hacerlo?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2A2AC874-E6A2-2A01-2081-7FA5D9015766}"/>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4"/>
        <p:cNvGrpSpPr/>
        <p:nvPr/>
      </p:nvGrpSpPr>
      <p:grpSpPr>
        <a:xfrm>
          <a:off x="0" y="0"/>
          <a:ext cx="0" cy="0"/>
          <a:chOff x="0" y="0"/>
          <a:chExt cx="0" cy="0"/>
        </a:xfrm>
      </p:grpSpPr>
      <p:graphicFrame>
        <p:nvGraphicFramePr>
          <p:cNvPr id="645" name="Google Shape;645;p41"/>
          <p:cNvGraphicFramePr/>
          <p:nvPr/>
        </p:nvGraphicFramePr>
        <p:xfrm>
          <a:off x="685800" y="1524000"/>
          <a:ext cx="10820400" cy="4584300"/>
        </p:xfrm>
        <a:graphic>
          <a:graphicData uri="http://schemas.openxmlformats.org/drawingml/2006/chart">
            <c:chart xmlns:c="http://schemas.openxmlformats.org/drawingml/2006/chart" xmlns:r="http://schemas.openxmlformats.org/officeDocument/2006/relationships" r:id="rId3"/>
          </a:graphicData>
        </a:graphic>
      </p:graphicFrame>
      <p:sp>
        <p:nvSpPr>
          <p:cNvPr id="647" name="Google Shape;647;p41"/>
          <p:cNvSpPr/>
          <p:nvPr/>
        </p:nvSpPr>
        <p:spPr>
          <a:xfrm>
            <a:off x="0" y="6282200"/>
            <a:ext cx="6973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48" name="Google Shape;648;p4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49" name="Google Shape;649;p4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41"/>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TOP OF HEART</a:t>
            </a:r>
            <a:endParaRPr/>
          </a:p>
        </p:txBody>
      </p:sp>
      <p:pic>
        <p:nvPicPr>
          <p:cNvPr id="651" name="Google Shape;651;p4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52" name="Google Shape;652;p41"/>
          <p:cNvSpPr/>
          <p:nvPr/>
        </p:nvSpPr>
        <p:spPr>
          <a:xfrm>
            <a:off x="18448" y="6282194"/>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Q51 ¿Cuál es la agencia o caja de compensación más cercana a su corazón??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4D1F11D9-3D4D-01AE-7AA9-574D932C6D42}"/>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6"/>
        <p:cNvGrpSpPr/>
        <p:nvPr/>
      </p:nvGrpSpPr>
      <p:grpSpPr>
        <a:xfrm>
          <a:off x="0" y="0"/>
          <a:ext cx="0" cy="0"/>
          <a:chOff x="0" y="0"/>
          <a:chExt cx="0" cy="0"/>
        </a:xfrm>
      </p:grpSpPr>
      <p:graphicFrame>
        <p:nvGraphicFramePr>
          <p:cNvPr id="657" name="Google Shape;657;p42"/>
          <p:cNvGraphicFramePr/>
          <p:nvPr>
            <p:extLst>
              <p:ext uri="{D42A27DB-BD31-4B8C-83A1-F6EECF244321}">
                <p14:modId xmlns:p14="http://schemas.microsoft.com/office/powerpoint/2010/main" val="1382861112"/>
              </p:ext>
            </p:extLst>
          </p:nvPr>
        </p:nvGraphicFramePr>
        <p:xfrm>
          <a:off x="1374396" y="1213705"/>
          <a:ext cx="10186416" cy="4996200"/>
        </p:xfrm>
        <a:graphic>
          <a:graphicData uri="http://schemas.openxmlformats.org/drawingml/2006/chart">
            <c:chart xmlns:c="http://schemas.openxmlformats.org/drawingml/2006/chart" xmlns:r="http://schemas.openxmlformats.org/officeDocument/2006/relationships" r:id="rId3"/>
          </a:graphicData>
        </a:graphic>
      </p:graphicFrame>
      <p:sp>
        <p:nvSpPr>
          <p:cNvPr id="659" name="Google Shape;659;p42"/>
          <p:cNvSpPr/>
          <p:nvPr/>
        </p:nvSpPr>
        <p:spPr>
          <a:xfrm>
            <a:off x="0" y="6282200"/>
            <a:ext cx="10322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60" name="Google Shape;660;p4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61" name="Google Shape;661;p4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42"/>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FACTORES IMPORTANTES EN LA BÚSQUEDA DE OPERADORES DE TURISMO</a:t>
            </a:r>
            <a:endParaRPr/>
          </a:p>
        </p:txBody>
      </p:sp>
      <p:pic>
        <p:nvPicPr>
          <p:cNvPr id="663" name="Google Shape;663;p4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64" name="Google Shape;664;p42"/>
          <p:cNvSpPr/>
          <p:nvPr/>
        </p:nvSpPr>
        <p:spPr>
          <a:xfrm>
            <a:off x="18448" y="6282194"/>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Q52 ¿Qué factores considera más importantes cuando busca operadores turísticos, agencias o cajas de compensación para realizar sus viajes?</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08AB35B5-E7B9-BC3D-F454-A13F4817B220}"/>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3"/>
          <p:cNvSpPr/>
          <p:nvPr/>
        </p:nvSpPr>
        <p:spPr>
          <a:xfrm>
            <a:off x="8311350" y="1743150"/>
            <a:ext cx="3587700" cy="32172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96" name="Google Shape;96;p3"/>
          <p:cNvGraphicFramePr/>
          <p:nvPr/>
        </p:nvGraphicFramePr>
        <p:xfrm>
          <a:off x="0" y="2233075"/>
          <a:ext cx="7860600" cy="3325500"/>
        </p:xfrm>
        <a:graphic>
          <a:graphicData uri="http://schemas.openxmlformats.org/drawingml/2006/chart">
            <c:chart xmlns:c="http://schemas.openxmlformats.org/drawingml/2006/chart" xmlns:r="http://schemas.openxmlformats.org/officeDocument/2006/relationships" r:id="rId3"/>
          </a:graphicData>
        </a:graphic>
      </p:graphicFrame>
      <p:sp>
        <p:nvSpPr>
          <p:cNvPr id="97" name="Google Shape;97;p3"/>
          <p:cNvSpPr/>
          <p:nvPr/>
        </p:nvSpPr>
        <p:spPr>
          <a:xfrm>
            <a:off x="-9650" y="6370525"/>
            <a:ext cx="31599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98" name="Google Shape;98;p3"/>
          <p:cNvGraphicFramePr/>
          <p:nvPr/>
        </p:nvGraphicFramePr>
        <p:xfrm>
          <a:off x="2075900" y="1973775"/>
          <a:ext cx="5257800" cy="1728000"/>
        </p:xfrm>
        <a:graphic>
          <a:graphicData uri="http://schemas.openxmlformats.org/drawingml/2006/table">
            <a:tbl>
              <a:tblPr>
                <a:noFill/>
                <a:tableStyleId>{7F499203-3B72-4C06-B0C1-5AE38FECDAE8}</a:tableStyleId>
              </a:tblPr>
              <a:tblGrid>
                <a:gridCol w="914400">
                  <a:extLst>
                    <a:ext uri="{9D8B030D-6E8A-4147-A177-3AD203B41FA5}">
                      <a16:colId xmlns:a16="http://schemas.microsoft.com/office/drawing/2014/main" val="20000"/>
                    </a:ext>
                  </a:extLst>
                </a:gridCol>
                <a:gridCol w="1082650">
                  <a:extLst>
                    <a:ext uri="{9D8B030D-6E8A-4147-A177-3AD203B41FA5}">
                      <a16:colId xmlns:a16="http://schemas.microsoft.com/office/drawing/2014/main" val="20001"/>
                    </a:ext>
                  </a:extLst>
                </a:gridCol>
                <a:gridCol w="1404625">
                  <a:extLst>
                    <a:ext uri="{9D8B030D-6E8A-4147-A177-3AD203B41FA5}">
                      <a16:colId xmlns:a16="http://schemas.microsoft.com/office/drawing/2014/main" val="20002"/>
                    </a:ext>
                  </a:extLst>
                </a:gridCol>
                <a:gridCol w="1268475">
                  <a:extLst>
                    <a:ext uri="{9D8B030D-6E8A-4147-A177-3AD203B41FA5}">
                      <a16:colId xmlns:a16="http://schemas.microsoft.com/office/drawing/2014/main" val="20003"/>
                    </a:ext>
                  </a:extLst>
                </a:gridCol>
                <a:gridCol w="587650">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Comfenalco</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Cali</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84%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73%</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Palmira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Tulua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Buga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Cartago</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Buenaventura</a:t>
                      </a:r>
                      <a:endParaRPr/>
                    </a:p>
                  </a:txBody>
                  <a:tcPr marL="9525" marR="9525" marT="9525" marB="0" anchor="b">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Base</a:t>
                      </a:r>
                      <a:endParaRPr sz="1100" b="0" i="0" u="none" strike="noStrike" cap="none">
                        <a:solidFill>
                          <a:srgbClr val="7F7F7F"/>
                        </a:solidFill>
                        <a:latin typeface="Arial"/>
                        <a:ea typeface="Arial"/>
                        <a:cs typeface="Arial"/>
                        <a:sym typeface="Arial"/>
                      </a:endParaRPr>
                    </a:p>
                  </a:txBody>
                  <a:tcPr marL="9525" marR="9525" marT="9525" marB="0" anchor="b">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384</a:t>
                      </a:r>
                      <a:endParaRPr dirty="0"/>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
        <p:nvSpPr>
          <p:cNvPr id="99" name="Google Shape;99;p3"/>
          <p:cNvSpPr/>
          <p:nvPr/>
        </p:nvSpPr>
        <p:spPr>
          <a:xfrm>
            <a:off x="0" y="6359350"/>
            <a:ext cx="89031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 ¿En qué municipio vives actualmente?</a:t>
            </a:r>
            <a:endParaRPr sz="1100">
              <a:solidFill>
                <a:schemeClr val="lt1"/>
              </a:solidFill>
              <a:latin typeface="Poppins"/>
              <a:ea typeface="Poppins"/>
              <a:cs typeface="Poppins"/>
              <a:sym typeface="Poppins"/>
            </a:endParaRPr>
          </a:p>
        </p:txBody>
      </p:sp>
      <p:sp>
        <p:nvSpPr>
          <p:cNvPr id="100" name="Google Shape;100;p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1" name="Google Shape;101;p3"/>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MUNICIPIO DONDE VIVE</a:t>
            </a:r>
            <a:endParaRPr/>
          </a:p>
        </p:txBody>
      </p:sp>
      <p:pic>
        <p:nvPicPr>
          <p:cNvPr id="103" name="Google Shape;103;p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4" name="Google Shape;104;p3"/>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5" name="Google Shape;105;p3"/>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pic>
        <p:nvPicPr>
          <p:cNvPr id="106" name="Google Shape;106;p3"/>
          <p:cNvPicPr preferRelativeResize="0"/>
          <p:nvPr/>
        </p:nvPicPr>
        <p:blipFill rotWithShape="1">
          <a:blip r:embed="rId5">
            <a:alphaModFix/>
          </a:blip>
          <a:srcRect l="12150" r="12143"/>
          <a:stretch/>
        </p:blipFill>
        <p:spPr>
          <a:xfrm>
            <a:off x="8094800" y="1627432"/>
            <a:ext cx="3622200" cy="3184500"/>
          </a:xfrm>
          <a:prstGeom prst="roundRect">
            <a:avLst>
              <a:gd name="adj" fmla="val 16667"/>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8"/>
        <p:cNvGrpSpPr/>
        <p:nvPr/>
      </p:nvGrpSpPr>
      <p:grpSpPr>
        <a:xfrm>
          <a:off x="0" y="0"/>
          <a:ext cx="0" cy="0"/>
          <a:chOff x="0" y="0"/>
          <a:chExt cx="0" cy="0"/>
        </a:xfrm>
      </p:grpSpPr>
      <p:graphicFrame>
        <p:nvGraphicFramePr>
          <p:cNvPr id="670" name="Google Shape;670;p43"/>
          <p:cNvGraphicFramePr/>
          <p:nvPr>
            <p:extLst>
              <p:ext uri="{D42A27DB-BD31-4B8C-83A1-F6EECF244321}">
                <p14:modId xmlns:p14="http://schemas.microsoft.com/office/powerpoint/2010/main" val="149430729"/>
              </p:ext>
            </p:extLst>
          </p:nvPr>
        </p:nvGraphicFramePr>
        <p:xfrm>
          <a:off x="638312" y="1696305"/>
          <a:ext cx="10922500" cy="3732071"/>
        </p:xfrm>
        <a:graphic>
          <a:graphicData uri="http://schemas.openxmlformats.org/drawingml/2006/table">
            <a:tbl>
              <a:tblPr>
                <a:noFill/>
                <a:tableStyleId>{89B02F22-93DB-40BE-9AA1-52308BDFACEA}</a:tableStyleId>
              </a:tblPr>
              <a:tblGrid>
                <a:gridCol w="5012680">
                  <a:extLst>
                    <a:ext uri="{9D8B030D-6E8A-4147-A177-3AD203B41FA5}">
                      <a16:colId xmlns:a16="http://schemas.microsoft.com/office/drawing/2014/main" val="20000"/>
                    </a:ext>
                  </a:extLst>
                </a:gridCol>
                <a:gridCol w="1699016">
                  <a:extLst>
                    <a:ext uri="{9D8B030D-6E8A-4147-A177-3AD203B41FA5}">
                      <a16:colId xmlns:a16="http://schemas.microsoft.com/office/drawing/2014/main" val="20001"/>
                    </a:ext>
                  </a:extLst>
                </a:gridCol>
                <a:gridCol w="1627632">
                  <a:extLst>
                    <a:ext uri="{9D8B030D-6E8A-4147-A177-3AD203B41FA5}">
                      <a16:colId xmlns:a16="http://schemas.microsoft.com/office/drawing/2014/main" val="20002"/>
                    </a:ext>
                  </a:extLst>
                </a:gridCol>
                <a:gridCol w="1655064">
                  <a:extLst>
                    <a:ext uri="{9D8B030D-6E8A-4147-A177-3AD203B41FA5}">
                      <a16:colId xmlns:a16="http://schemas.microsoft.com/office/drawing/2014/main" val="20003"/>
                    </a:ext>
                  </a:extLst>
                </a:gridCol>
                <a:gridCol w="928108">
                  <a:extLst>
                    <a:ext uri="{9D8B030D-6E8A-4147-A177-3AD203B41FA5}">
                      <a16:colId xmlns:a16="http://schemas.microsoft.com/office/drawing/2014/main" val="20004"/>
                    </a:ext>
                  </a:extLst>
                </a:gridCol>
              </a:tblGrid>
              <a:tr h="356959">
                <a:tc>
                  <a:txBody>
                    <a:bodyPr/>
                    <a:lstStyle/>
                    <a:p>
                      <a:pPr marL="0" marR="0" lvl="0" indent="0" algn="l" rtl="0">
                        <a:spcBef>
                          <a:spcPts val="0"/>
                        </a:spcBef>
                        <a:spcAft>
                          <a:spcPts val="0"/>
                        </a:spcAft>
                        <a:buNone/>
                      </a:pPr>
                      <a:r>
                        <a:rPr lang="es-CO" sz="1800" b="0" i="0" u="none" strike="noStrike" cap="none">
                          <a:solidFill>
                            <a:schemeClr val="tx1"/>
                          </a:solidFill>
                          <a:latin typeface="Calibri"/>
                          <a:ea typeface="Calibri"/>
                          <a:cs typeface="Calibri"/>
                          <a:sym typeface="Calibri"/>
                        </a:rPr>
                        <a:t> </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Comfandi</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Comfenalco</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No afiliado</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Total</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32680">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Ofrecer paquetes personalizados según los intereses del viajero</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61%</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61%</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52%</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58%</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356959">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Proporcionar guías turísticos certificados</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47%</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42%</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43%</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44%</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632680">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Antes del viaje otorgar la información detallada de servicio contratado y consejos sobre el destino</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dirty="0">
                          <a:solidFill>
                            <a:schemeClr val="tx1"/>
                          </a:solidFill>
                          <a:latin typeface="Calibri"/>
                          <a:ea typeface="Calibri"/>
                          <a:cs typeface="Calibri"/>
                          <a:sym typeface="Calibri"/>
                        </a:rPr>
                        <a:t>48%</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39%</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41%</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44%</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381577">
                <a:tc>
                  <a:txBody>
                    <a:bodyPr/>
                    <a:lstStyle/>
                    <a:p>
                      <a:pPr marL="0" marR="0" lvl="0" indent="0" algn="l" rtl="0">
                        <a:spcBef>
                          <a:spcPts val="0"/>
                        </a:spcBef>
                        <a:spcAft>
                          <a:spcPts val="0"/>
                        </a:spcAft>
                        <a:buNone/>
                      </a:pPr>
                      <a:r>
                        <a:rPr lang="es-CO" sz="1800" b="0" i="0" u="none" strike="noStrike" cap="none">
                          <a:solidFill>
                            <a:schemeClr val="tx1"/>
                          </a:solidFill>
                          <a:latin typeface="Calibri"/>
                          <a:ea typeface="Calibri"/>
                          <a:cs typeface="Calibri"/>
                          <a:sym typeface="Calibri"/>
                        </a:rPr>
                        <a:t>Incluir actividades exclusivas y únicas para el grupo</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42%</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30%</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31%</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35%</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381577">
                <a:tc>
                  <a:txBody>
                    <a:bodyPr/>
                    <a:lstStyle/>
                    <a:p>
                      <a:pPr marL="0" marR="0" lvl="0" indent="0" algn="l" rtl="0">
                        <a:spcBef>
                          <a:spcPts val="0"/>
                        </a:spcBef>
                        <a:spcAft>
                          <a:spcPts val="0"/>
                        </a:spcAft>
                        <a:buNone/>
                      </a:pPr>
                      <a:r>
                        <a:rPr lang="es-CO" sz="1800" b="0" i="0" u="none" strike="noStrike" cap="none">
                          <a:solidFill>
                            <a:schemeClr val="tx1"/>
                          </a:solidFill>
                          <a:latin typeface="Calibri"/>
                          <a:ea typeface="Calibri"/>
                          <a:cs typeface="Calibri"/>
                          <a:sym typeface="Calibri"/>
                        </a:rPr>
                        <a:t>Soporte y acompañamiento durante el viaje</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36%</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38%</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33%</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35%</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632680">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Ofrecer la posibilidad de contratar servicios extra en el destino (inflables, juegos para niños etc.)</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31%</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37%</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25%</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29%</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356959">
                <a:tc>
                  <a:txBody>
                    <a:bodyPr/>
                    <a:lstStyle/>
                    <a:p>
                      <a:pPr marL="0" marR="0" lvl="0" indent="0" algn="r" rtl="0">
                        <a:spcBef>
                          <a:spcPts val="0"/>
                        </a:spcBef>
                        <a:spcAft>
                          <a:spcPts val="0"/>
                        </a:spcAft>
                        <a:buNone/>
                      </a:pPr>
                      <a:endParaRPr sz="1800" dirty="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dirty="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1" name="Google Shape;671;p43"/>
          <p:cNvSpPr/>
          <p:nvPr/>
        </p:nvSpPr>
        <p:spPr>
          <a:xfrm>
            <a:off x="0" y="6282200"/>
            <a:ext cx="6973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72" name="Google Shape;672;p4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73" name="Google Shape;673;p4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43"/>
          <p:cNvSpPr txBox="1"/>
          <p:nvPr/>
        </p:nvSpPr>
        <p:spPr>
          <a:xfrm>
            <a:off x="229970" y="163500"/>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CÓMO MEJORAR LA EXPERIENCIA TURÍSTICA</a:t>
            </a:r>
            <a:endParaRPr/>
          </a:p>
        </p:txBody>
      </p:sp>
      <p:pic>
        <p:nvPicPr>
          <p:cNvPr id="675" name="Google Shape;675;p43"/>
          <p:cNvPicPr preferRelativeResize="0"/>
          <p:nvPr/>
        </p:nvPicPr>
        <p:blipFill rotWithShape="1">
          <a:blip r:embed="rId3">
            <a:alphaModFix/>
          </a:blip>
          <a:srcRect l="25730" r="24940" b="50556"/>
          <a:stretch/>
        </p:blipFill>
        <p:spPr>
          <a:xfrm>
            <a:off x="11222575" y="249400"/>
            <a:ext cx="676474" cy="392375"/>
          </a:xfrm>
          <a:prstGeom prst="rect">
            <a:avLst/>
          </a:prstGeom>
          <a:noFill/>
          <a:ln>
            <a:noFill/>
          </a:ln>
        </p:spPr>
      </p:pic>
      <p:sp>
        <p:nvSpPr>
          <p:cNvPr id="676" name="Google Shape;676;p43"/>
          <p:cNvSpPr/>
          <p:nvPr/>
        </p:nvSpPr>
        <p:spPr>
          <a:xfrm>
            <a:off x="8964" y="62821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Q53  ¿Cómo una agencia o caja de compensación podría mejorar las experiencias turísticas?</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AAC94D47-359E-F7C8-2BE4-BCF6728DB98C}"/>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0"/>
        <p:cNvGrpSpPr/>
        <p:nvPr/>
      </p:nvGrpSpPr>
      <p:grpSpPr>
        <a:xfrm>
          <a:off x="0" y="0"/>
          <a:ext cx="0" cy="0"/>
          <a:chOff x="0" y="0"/>
          <a:chExt cx="0" cy="0"/>
        </a:xfrm>
      </p:grpSpPr>
      <p:graphicFrame>
        <p:nvGraphicFramePr>
          <p:cNvPr id="681" name="Google Shape;681;p44"/>
          <p:cNvGraphicFramePr/>
          <p:nvPr>
            <p:extLst>
              <p:ext uri="{D42A27DB-BD31-4B8C-83A1-F6EECF244321}">
                <p14:modId xmlns:p14="http://schemas.microsoft.com/office/powerpoint/2010/main" val="2327972435"/>
              </p:ext>
            </p:extLst>
          </p:nvPr>
        </p:nvGraphicFramePr>
        <p:xfrm>
          <a:off x="8965" y="875488"/>
          <a:ext cx="11854967" cy="5461161"/>
        </p:xfrm>
        <a:graphic>
          <a:graphicData uri="http://schemas.openxmlformats.org/drawingml/2006/chart">
            <c:chart xmlns:c="http://schemas.openxmlformats.org/drawingml/2006/chart" xmlns:r="http://schemas.openxmlformats.org/officeDocument/2006/relationships" r:id="rId3"/>
          </a:graphicData>
        </a:graphic>
      </p:graphicFrame>
      <p:sp>
        <p:nvSpPr>
          <p:cNvPr id="683" name="Google Shape;683;p44"/>
          <p:cNvSpPr/>
          <p:nvPr/>
        </p:nvSpPr>
        <p:spPr>
          <a:xfrm>
            <a:off x="0" y="6282200"/>
            <a:ext cx="6973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4" name="Google Shape;684;p4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85" name="Google Shape;685;p4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44"/>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dirty="0">
                <a:solidFill>
                  <a:srgbClr val="2038B2"/>
                </a:solidFill>
                <a:latin typeface="Poppins Black"/>
                <a:ea typeface="Poppins Black"/>
                <a:cs typeface="Poppins Black"/>
                <a:sym typeface="Poppins Black"/>
              </a:rPr>
              <a:t>ÉPOCAS PREFERIDAS PARA VIAJAR</a:t>
            </a:r>
            <a:endParaRPr dirty="0"/>
          </a:p>
        </p:txBody>
      </p:sp>
      <p:pic>
        <p:nvPicPr>
          <p:cNvPr id="687" name="Google Shape;687;p4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88" name="Google Shape;688;p44"/>
          <p:cNvSpPr/>
          <p:nvPr/>
        </p:nvSpPr>
        <p:spPr>
          <a:xfrm>
            <a:off x="8965" y="628219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Q54 ¿En qué época del año prefieres salir de viaje? –</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B2ED364D-2631-58F0-30BD-D5F567CC03E7}"/>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692"/>
        <p:cNvGrpSpPr/>
        <p:nvPr/>
      </p:nvGrpSpPr>
      <p:grpSpPr>
        <a:xfrm>
          <a:off x="0" y="0"/>
          <a:ext cx="0" cy="0"/>
          <a:chOff x="0" y="0"/>
          <a:chExt cx="0" cy="0"/>
        </a:xfrm>
      </p:grpSpPr>
      <p:graphicFrame>
        <p:nvGraphicFramePr>
          <p:cNvPr id="693" name="Google Shape;693;p45"/>
          <p:cNvGraphicFramePr/>
          <p:nvPr>
            <p:extLst>
              <p:ext uri="{D42A27DB-BD31-4B8C-83A1-F6EECF244321}">
                <p14:modId xmlns:p14="http://schemas.microsoft.com/office/powerpoint/2010/main" val="655792011"/>
              </p:ext>
            </p:extLst>
          </p:nvPr>
        </p:nvGraphicFramePr>
        <p:xfrm>
          <a:off x="208151" y="978252"/>
          <a:ext cx="5800164" cy="2673585"/>
        </p:xfrm>
        <a:graphic>
          <a:graphicData uri="http://schemas.openxmlformats.org/drawingml/2006/chart">
            <c:chart xmlns:c="http://schemas.openxmlformats.org/drawingml/2006/chart" xmlns:r="http://schemas.openxmlformats.org/officeDocument/2006/relationships" r:id="rId3"/>
          </a:graphicData>
        </a:graphic>
      </p:graphicFrame>
      <p:sp>
        <p:nvSpPr>
          <p:cNvPr id="694" name="Google Shape;694;p45"/>
          <p:cNvSpPr txBox="1"/>
          <p:nvPr/>
        </p:nvSpPr>
        <p:spPr>
          <a:xfrm>
            <a:off x="1936802" y="1205985"/>
            <a:ext cx="31522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a:solidFill>
                  <a:schemeClr val="dk1"/>
                </a:solidFill>
                <a:latin typeface="Calibri"/>
                <a:ea typeface="Calibri"/>
                <a:cs typeface="Calibri"/>
                <a:sym typeface="Calibri"/>
              </a:rPr>
              <a:t>Ha tenido una mala experiencia</a:t>
            </a:r>
            <a:endParaRPr/>
          </a:p>
        </p:txBody>
      </p:sp>
      <p:cxnSp>
        <p:nvCxnSpPr>
          <p:cNvPr id="695" name="Google Shape;695;p45"/>
          <p:cNvCxnSpPr/>
          <p:nvPr/>
        </p:nvCxnSpPr>
        <p:spPr>
          <a:xfrm rot="10800000" flipH="1">
            <a:off x="2100226" y="1707534"/>
            <a:ext cx="2988900" cy="1108500"/>
          </a:xfrm>
          <a:prstGeom prst="bentConnector3">
            <a:avLst>
              <a:gd name="adj1" fmla="val 50000"/>
            </a:avLst>
          </a:prstGeom>
          <a:noFill/>
          <a:ln w="9525" cap="flat" cmpd="sng">
            <a:solidFill>
              <a:srgbClr val="A31115"/>
            </a:solidFill>
            <a:prstDash val="dashDot"/>
            <a:round/>
            <a:headEnd type="none" w="sm" len="sm"/>
            <a:tailEnd type="triangle" w="med" len="med"/>
          </a:ln>
        </p:spPr>
      </p:cxnSp>
      <p:graphicFrame>
        <p:nvGraphicFramePr>
          <p:cNvPr id="696" name="Google Shape;696;p45"/>
          <p:cNvGraphicFramePr/>
          <p:nvPr>
            <p:extLst>
              <p:ext uri="{D42A27DB-BD31-4B8C-83A1-F6EECF244321}">
                <p14:modId xmlns:p14="http://schemas.microsoft.com/office/powerpoint/2010/main" val="2506089732"/>
              </p:ext>
            </p:extLst>
          </p:nvPr>
        </p:nvGraphicFramePr>
        <p:xfrm>
          <a:off x="5731720" y="1049711"/>
          <a:ext cx="5016500" cy="1244600"/>
        </p:xfrm>
        <a:graphic>
          <a:graphicData uri="http://schemas.openxmlformats.org/drawingml/2006/table">
            <a:tbl>
              <a:tblPr>
                <a:noFill/>
                <a:tableStyleId>{89B02F22-93DB-40BE-9AA1-52308BDFACEA}</a:tableStyleId>
              </a:tblPr>
              <a:tblGrid>
                <a:gridCol w="18923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Retraso, mala organización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Mala atención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Publicidad engañosa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Malos hoteles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sabe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7</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6"/>
                  </a:ext>
                </a:extLst>
              </a:tr>
            </a:tbl>
          </a:graphicData>
        </a:graphic>
      </p:graphicFrame>
      <p:sp>
        <p:nvSpPr>
          <p:cNvPr id="699" name="Google Shape;699;p45"/>
          <p:cNvSpPr/>
          <p:nvPr/>
        </p:nvSpPr>
        <p:spPr>
          <a:xfrm>
            <a:off x="0" y="6282200"/>
            <a:ext cx="12183022"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00" name="Google Shape;700;p4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01" name="Google Shape;701;p4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45"/>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MALA EXPERIENCIA</a:t>
            </a:r>
            <a:endParaRPr/>
          </a:p>
        </p:txBody>
      </p:sp>
      <p:sp>
        <p:nvSpPr>
          <p:cNvPr id="703" name="Google Shape;703;p45"/>
          <p:cNvSpPr/>
          <p:nvPr/>
        </p:nvSpPr>
        <p:spPr>
          <a:xfrm>
            <a:off x="8978" y="6282200"/>
            <a:ext cx="10908958" cy="646290"/>
          </a:xfrm>
          <a:prstGeom prst="rect">
            <a:avLst/>
          </a:prstGeom>
          <a:noFill/>
          <a:ln>
            <a:noFill/>
          </a:ln>
        </p:spPr>
        <p:txBody>
          <a:bodyPr spcFirstLastPara="1" wrap="square" lIns="91425" tIns="45700" rIns="91425" bIns="45700" anchor="t" anchorCtr="0">
            <a:spAutoFit/>
          </a:bodyPr>
          <a:lstStyle/>
          <a:p>
            <a:r>
              <a:rPr lang="es-CO" sz="1100" dirty="0">
                <a:solidFill>
                  <a:schemeClr val="lt1"/>
                </a:solidFill>
                <a:latin typeface="Poppins"/>
                <a:ea typeface="Poppins"/>
                <a:cs typeface="Poppins"/>
                <a:sym typeface="Poppins"/>
              </a:rPr>
              <a:t>Q55 ¿Ha tenido alguna mala experiencia viajando con una agencia o caja de compensación?</a:t>
            </a:r>
            <a:br>
              <a:rPr lang="es-CO" sz="1100" dirty="0">
                <a:solidFill>
                  <a:schemeClr val="lt1"/>
                </a:solidFill>
                <a:latin typeface="Poppins"/>
                <a:ea typeface="Poppins"/>
                <a:cs typeface="Poppins"/>
                <a:sym typeface="Poppins"/>
              </a:rPr>
            </a:br>
            <a:r>
              <a:rPr lang="es-ES" sz="1100" dirty="0">
                <a:solidFill>
                  <a:schemeClr val="lt1"/>
                </a:solidFill>
                <a:latin typeface="Poppins"/>
                <a:ea typeface="Poppins"/>
                <a:cs typeface="Poppins"/>
                <a:sym typeface="Poppins"/>
              </a:rPr>
              <a:t>Q56 ¿Qué aspectos no le han gustado de los servicios de turismo ofrecidos por las agencias y/o cajas con las que ha viajado? </a:t>
            </a:r>
          </a:p>
          <a:p>
            <a:pPr marL="0" marR="0" lvl="0" indent="0" algn="l" rtl="0">
              <a:spcBef>
                <a:spcPts val="0"/>
              </a:spcBef>
              <a:spcAft>
                <a:spcPts val="0"/>
              </a:spcAft>
              <a:buNone/>
            </a:pPr>
            <a:endParaRPr dirty="0">
              <a:solidFill>
                <a:schemeClr val="lt1"/>
              </a:solidFill>
              <a:latin typeface="Poppins"/>
              <a:ea typeface="Poppins"/>
              <a:cs typeface="Poppins"/>
              <a:sym typeface="Poppins"/>
            </a:endParaRPr>
          </a:p>
        </p:txBody>
      </p:sp>
      <p:pic>
        <p:nvPicPr>
          <p:cNvPr id="704" name="Google Shape;704;p4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graphicFrame>
        <p:nvGraphicFramePr>
          <p:cNvPr id="2" name="Google Shape;712;p46">
            <a:extLst>
              <a:ext uri="{FF2B5EF4-FFF2-40B4-BE49-F238E27FC236}">
                <a16:creationId xmlns:a16="http://schemas.microsoft.com/office/drawing/2014/main" id="{E8F6234E-161D-A752-B959-28D16754F2E8}"/>
              </a:ext>
            </a:extLst>
          </p:cNvPr>
          <p:cNvGraphicFramePr/>
          <p:nvPr>
            <p:extLst>
              <p:ext uri="{D42A27DB-BD31-4B8C-83A1-F6EECF244321}">
                <p14:modId xmlns:p14="http://schemas.microsoft.com/office/powerpoint/2010/main" val="771519917"/>
              </p:ext>
            </p:extLst>
          </p:nvPr>
        </p:nvGraphicFramePr>
        <p:xfrm>
          <a:off x="5503107" y="3123717"/>
          <a:ext cx="5473725" cy="2673350"/>
        </p:xfrm>
        <a:graphic>
          <a:graphicData uri="http://schemas.openxmlformats.org/drawingml/2006/table">
            <a:tbl>
              <a:tblPr>
                <a:noFill/>
                <a:tableStyleId>{89B02F22-93DB-40BE-9AA1-52308BDFACEA}</a:tableStyleId>
              </a:tblPr>
              <a:tblGrid>
                <a:gridCol w="2064775">
                  <a:extLst>
                    <a:ext uri="{9D8B030D-6E8A-4147-A177-3AD203B41FA5}">
                      <a16:colId xmlns:a16="http://schemas.microsoft.com/office/drawing/2014/main" val="20000"/>
                    </a:ext>
                  </a:extLst>
                </a:gridCol>
                <a:gridCol w="831450">
                  <a:extLst>
                    <a:ext uri="{9D8B030D-6E8A-4147-A177-3AD203B41FA5}">
                      <a16:colId xmlns:a16="http://schemas.microsoft.com/office/drawing/2014/main" val="20001"/>
                    </a:ext>
                  </a:extLst>
                </a:gridCol>
                <a:gridCol w="914600">
                  <a:extLst>
                    <a:ext uri="{9D8B030D-6E8A-4147-A177-3AD203B41FA5}">
                      <a16:colId xmlns:a16="http://schemas.microsoft.com/office/drawing/2014/main" val="20002"/>
                    </a:ext>
                  </a:extLst>
                </a:gridCol>
                <a:gridCol w="831450">
                  <a:extLst>
                    <a:ext uri="{9D8B030D-6E8A-4147-A177-3AD203B41FA5}">
                      <a16:colId xmlns:a16="http://schemas.microsoft.com/office/drawing/2014/main" val="20003"/>
                    </a:ext>
                  </a:extLst>
                </a:gridCol>
                <a:gridCol w="83145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Falta de Empatía del personal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Atención / servicio al cliente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Organización y logística del viaje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2032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incluía guía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dirty="0">
                          <a:solidFill>
                            <a:srgbClr val="7F7F7F"/>
                          </a:solidFill>
                          <a:latin typeface="Arial"/>
                          <a:ea typeface="Arial"/>
                          <a:cs typeface="Arial"/>
                          <a:sym typeface="Arial"/>
                        </a:rPr>
                        <a:t>Precio de los paquetes turísticos</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Comida durante el viaje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y excursiones con costo adicional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Información insuficiente sobre los destinos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Comodidad durante el viaje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Seguridad / Protocolos claros en todo momento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10"/>
                  </a:ext>
                </a:extLst>
              </a:tr>
              <a:tr h="177800">
                <a:tc>
                  <a:txBody>
                    <a:bodyPr/>
                    <a:lstStyle/>
                    <a:p>
                      <a:pPr marL="0" marR="0" lvl="0" indent="0" algn="r" rtl="0">
                        <a:spcBef>
                          <a:spcPts val="0"/>
                        </a:spcBef>
                        <a:spcAft>
                          <a:spcPts val="0"/>
                        </a:spcAft>
                        <a:buNone/>
                      </a:pPr>
                      <a:r>
                        <a:rPr lang="es-CO" sz="1100" b="0" i="0" u="none" strike="noStrike" cap="none">
                          <a:solidFill>
                            <a:srgbClr val="A6A6A6"/>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A6A6A6"/>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3" name="Google Shape;90;p2">
            <a:extLst>
              <a:ext uri="{FF2B5EF4-FFF2-40B4-BE49-F238E27FC236}">
                <a16:creationId xmlns:a16="http://schemas.microsoft.com/office/drawing/2014/main" id="{3CF96E43-344D-3B0C-0A9A-3B278130322A}"/>
              </a:ext>
            </a:extLst>
          </p:cNvPr>
          <p:cNvSpPr txBox="1"/>
          <p:nvPr/>
        </p:nvSpPr>
        <p:spPr>
          <a:xfrm>
            <a:off x="10534085" y="638094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0"/>
        <p:cNvGrpSpPr/>
        <p:nvPr/>
      </p:nvGrpSpPr>
      <p:grpSpPr>
        <a:xfrm>
          <a:off x="0" y="0"/>
          <a:ext cx="0" cy="0"/>
          <a:chOff x="0" y="0"/>
          <a:chExt cx="0" cy="0"/>
        </a:xfrm>
      </p:grpSpPr>
      <p:sp>
        <p:nvSpPr>
          <p:cNvPr id="721" name="Google Shape;721;p47"/>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22" name="Google Shape;722;p47"/>
          <p:cNvSpPr txBox="1"/>
          <p:nvPr/>
        </p:nvSpPr>
        <p:spPr>
          <a:xfrm>
            <a:off x="3886075" y="4506950"/>
            <a:ext cx="7860300" cy="1727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USUARIOS AFILIADOS A COMFANDI</a:t>
            </a:r>
            <a:endParaRPr sz="5400">
              <a:solidFill>
                <a:srgbClr val="FFFFFF"/>
              </a:solidFill>
              <a:latin typeface="Poppins Black"/>
              <a:ea typeface="Poppins Black"/>
              <a:cs typeface="Poppins Black"/>
              <a:sym typeface="Poppins Black"/>
            </a:endParaRPr>
          </a:p>
        </p:txBody>
      </p:sp>
      <p:pic>
        <p:nvPicPr>
          <p:cNvPr id="723" name="Google Shape;723;p47"/>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724" name="Google Shape;724;p47"/>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8"/>
        <p:cNvGrpSpPr/>
        <p:nvPr/>
      </p:nvGrpSpPr>
      <p:grpSpPr>
        <a:xfrm>
          <a:off x="0" y="0"/>
          <a:ext cx="0" cy="0"/>
          <a:chOff x="0" y="0"/>
          <a:chExt cx="0" cy="0"/>
        </a:xfrm>
      </p:grpSpPr>
      <p:sp>
        <p:nvSpPr>
          <p:cNvPr id="729" name="Google Shape;729;p48"/>
          <p:cNvSpPr/>
          <p:nvPr/>
        </p:nvSpPr>
        <p:spPr>
          <a:xfrm>
            <a:off x="0" y="6216825"/>
            <a:ext cx="47139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30" name="Google Shape;730;p48"/>
          <p:cNvSpPr/>
          <p:nvPr/>
        </p:nvSpPr>
        <p:spPr>
          <a:xfrm>
            <a:off x="34365" y="6197550"/>
            <a:ext cx="609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Q58 ¿Qué tipo de viaje has realizado con Comfandi?</a:t>
            </a:r>
            <a:endParaRPr>
              <a:solidFill>
                <a:schemeClr val="lt1"/>
              </a:solidFill>
              <a:latin typeface="Poppins"/>
              <a:ea typeface="Poppins"/>
              <a:cs typeface="Poppins"/>
              <a:sym typeface="Poppins"/>
            </a:endParaRPr>
          </a:p>
        </p:txBody>
      </p:sp>
      <p:sp>
        <p:nvSpPr>
          <p:cNvPr id="732" name="Google Shape;732;p48"/>
          <p:cNvSpPr txBox="1"/>
          <p:nvPr/>
        </p:nvSpPr>
        <p:spPr>
          <a:xfrm>
            <a:off x="34365" y="1959207"/>
            <a:ext cx="446143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dirty="0">
                <a:solidFill>
                  <a:srgbClr val="3F3F3F"/>
                </a:solidFill>
                <a:latin typeface="Arial Rounded"/>
                <a:ea typeface="Arial Rounded"/>
                <a:cs typeface="Arial Rounded"/>
                <a:sym typeface="Arial Rounded"/>
              </a:rPr>
              <a:t>¿Ha viajado con los servicios de turismo de Comfandi?</a:t>
            </a:r>
            <a:endParaRPr dirty="0"/>
          </a:p>
        </p:txBody>
      </p:sp>
      <p:sp>
        <p:nvSpPr>
          <p:cNvPr id="733" name="Google Shape;733;p48"/>
          <p:cNvSpPr txBox="1"/>
          <p:nvPr/>
        </p:nvSpPr>
        <p:spPr>
          <a:xfrm>
            <a:off x="1042417" y="2915888"/>
            <a:ext cx="242107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a:solidFill>
                  <a:schemeClr val="tx1"/>
                </a:solidFill>
                <a:latin typeface="Arial Rounded"/>
                <a:ea typeface="Arial Rounded"/>
                <a:cs typeface="Arial Rounded"/>
                <a:sym typeface="Arial Rounded"/>
              </a:rPr>
              <a:t>Sí</a:t>
            </a:r>
            <a:endParaRPr sz="4000">
              <a:solidFill>
                <a:schemeClr val="tx1"/>
              </a:solidFill>
            </a:endParaRPr>
          </a:p>
          <a:p>
            <a:pPr marL="0" marR="0" lvl="0" indent="0" algn="ctr" rtl="0">
              <a:spcBef>
                <a:spcPts val="0"/>
              </a:spcBef>
              <a:spcAft>
                <a:spcPts val="0"/>
              </a:spcAft>
              <a:buNone/>
            </a:pPr>
            <a:r>
              <a:rPr lang="es-CO" sz="4000" b="1">
                <a:solidFill>
                  <a:schemeClr val="tx1"/>
                </a:solidFill>
                <a:latin typeface="Arial Rounded"/>
                <a:ea typeface="Arial Rounded"/>
                <a:cs typeface="Arial Rounded"/>
                <a:sym typeface="Arial Rounded"/>
              </a:rPr>
              <a:t>55%</a:t>
            </a:r>
            <a:endParaRPr sz="4000">
              <a:solidFill>
                <a:schemeClr val="tx1"/>
              </a:solidFill>
            </a:endParaRPr>
          </a:p>
        </p:txBody>
      </p:sp>
      <p:sp>
        <p:nvSpPr>
          <p:cNvPr id="734" name="Google Shape;734;p48"/>
          <p:cNvSpPr txBox="1"/>
          <p:nvPr/>
        </p:nvSpPr>
        <p:spPr>
          <a:xfrm>
            <a:off x="6587565" y="990953"/>
            <a:ext cx="446143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Arial Rounded"/>
                <a:ea typeface="Arial Rounded"/>
                <a:cs typeface="Arial Rounded"/>
                <a:sym typeface="Arial Rounded"/>
              </a:rPr>
              <a:t>¿Qué tipo de viaje realizó?</a:t>
            </a:r>
            <a:endParaRPr/>
          </a:p>
        </p:txBody>
      </p:sp>
      <p:cxnSp>
        <p:nvCxnSpPr>
          <p:cNvPr id="735" name="Google Shape;735;p48"/>
          <p:cNvCxnSpPr>
            <a:cxnSpLocks/>
            <a:stCxn id="733" idx="3"/>
          </p:cNvCxnSpPr>
          <p:nvPr/>
        </p:nvCxnSpPr>
        <p:spPr>
          <a:xfrm flipV="1">
            <a:off x="3463487" y="1175586"/>
            <a:ext cx="3775499" cy="2402002"/>
          </a:xfrm>
          <a:prstGeom prst="bentConnector3">
            <a:avLst>
              <a:gd name="adj1" fmla="val 50000"/>
            </a:avLst>
          </a:prstGeom>
          <a:noFill/>
          <a:ln w="9525" cap="flat" cmpd="sng">
            <a:solidFill>
              <a:srgbClr val="666666"/>
            </a:solidFill>
            <a:prstDash val="dashDot"/>
            <a:round/>
            <a:headEnd type="none" w="sm" len="sm"/>
            <a:tailEnd type="triangle" w="lg" len="lg"/>
          </a:ln>
        </p:spPr>
      </p:cxnSp>
      <p:graphicFrame>
        <p:nvGraphicFramePr>
          <p:cNvPr id="737" name="Google Shape;737;p48"/>
          <p:cNvGraphicFramePr/>
          <p:nvPr>
            <p:extLst>
              <p:ext uri="{D42A27DB-BD31-4B8C-83A1-F6EECF244321}">
                <p14:modId xmlns:p14="http://schemas.microsoft.com/office/powerpoint/2010/main" val="1478566685"/>
              </p:ext>
            </p:extLst>
          </p:nvPr>
        </p:nvGraphicFramePr>
        <p:xfrm>
          <a:off x="5876293" y="1831391"/>
          <a:ext cx="5684519" cy="4297712"/>
        </p:xfrm>
        <a:graphic>
          <a:graphicData uri="http://schemas.openxmlformats.org/drawingml/2006/chart">
            <c:chart xmlns:c="http://schemas.openxmlformats.org/drawingml/2006/chart" xmlns:r="http://schemas.openxmlformats.org/officeDocument/2006/relationships" r:id="rId3"/>
          </a:graphicData>
        </a:graphic>
      </p:graphicFrame>
      <p:sp>
        <p:nvSpPr>
          <p:cNvPr id="739" name="Google Shape;739;p4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40" name="Google Shape;740;p4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48"/>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USO DE SERVICIOS TURÍSTICOS DE COMFANDI</a:t>
            </a:r>
            <a:endParaRPr/>
          </a:p>
        </p:txBody>
      </p:sp>
      <p:pic>
        <p:nvPicPr>
          <p:cNvPr id="742" name="Google Shape;742;p4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6F8263D6-EF20-9470-B5E5-60DBEB50FD54}"/>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6"/>
        <p:cNvGrpSpPr/>
        <p:nvPr/>
      </p:nvGrpSpPr>
      <p:grpSpPr>
        <a:xfrm>
          <a:off x="0" y="0"/>
          <a:ext cx="0" cy="0"/>
          <a:chOff x="0" y="0"/>
          <a:chExt cx="0" cy="0"/>
        </a:xfrm>
      </p:grpSpPr>
      <p:graphicFrame>
        <p:nvGraphicFramePr>
          <p:cNvPr id="747" name="Google Shape;747;p49"/>
          <p:cNvGraphicFramePr/>
          <p:nvPr/>
        </p:nvGraphicFramePr>
        <p:xfrm>
          <a:off x="813100" y="1247550"/>
          <a:ext cx="10541400" cy="4662600"/>
        </p:xfrm>
        <a:graphic>
          <a:graphicData uri="http://schemas.openxmlformats.org/drawingml/2006/chart">
            <c:chart xmlns:c="http://schemas.openxmlformats.org/drawingml/2006/chart" xmlns:r="http://schemas.openxmlformats.org/officeDocument/2006/relationships" r:id="rId3"/>
          </a:graphicData>
        </a:graphic>
      </p:graphicFrame>
      <p:sp>
        <p:nvSpPr>
          <p:cNvPr id="748" name="Google Shape;748;p49"/>
          <p:cNvSpPr/>
          <p:nvPr/>
        </p:nvSpPr>
        <p:spPr>
          <a:xfrm>
            <a:off x="8952458" y="1305665"/>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49" name="Google Shape;749;p49"/>
          <p:cNvSpPr txBox="1"/>
          <p:nvPr/>
        </p:nvSpPr>
        <p:spPr>
          <a:xfrm>
            <a:off x="8970394" y="24567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50" name="Google Shape;750;p49"/>
          <p:cNvSpPr/>
          <p:nvPr/>
        </p:nvSpPr>
        <p:spPr>
          <a:xfrm>
            <a:off x="7789489" y="1370179"/>
            <a:ext cx="65700" cy="28470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1" name="Google Shape;751;p49"/>
          <p:cNvSpPr txBox="1"/>
          <p:nvPr/>
        </p:nvSpPr>
        <p:spPr>
          <a:xfrm>
            <a:off x="7787449" y="2451442"/>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73%</a:t>
            </a:r>
            <a:endParaRPr sz="1300"/>
          </a:p>
        </p:txBody>
      </p:sp>
      <p:sp>
        <p:nvSpPr>
          <p:cNvPr id="752" name="Google Shape;752;p49"/>
          <p:cNvSpPr/>
          <p:nvPr/>
        </p:nvSpPr>
        <p:spPr>
          <a:xfrm>
            <a:off x="6602509" y="1370179"/>
            <a:ext cx="65700" cy="28470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3" name="Google Shape;753;p49"/>
          <p:cNvSpPr txBox="1"/>
          <p:nvPr/>
        </p:nvSpPr>
        <p:spPr>
          <a:xfrm>
            <a:off x="6600470" y="2451442"/>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75%</a:t>
            </a:r>
            <a:endParaRPr sz="1300"/>
          </a:p>
        </p:txBody>
      </p:sp>
      <p:sp>
        <p:nvSpPr>
          <p:cNvPr id="754" name="Google Shape;754;p49"/>
          <p:cNvSpPr/>
          <p:nvPr/>
        </p:nvSpPr>
        <p:spPr>
          <a:xfrm>
            <a:off x="5417524" y="1305665"/>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5" name="Google Shape;755;p49"/>
          <p:cNvSpPr txBox="1"/>
          <p:nvPr/>
        </p:nvSpPr>
        <p:spPr>
          <a:xfrm>
            <a:off x="5435461" y="24567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56" name="Google Shape;756;p49"/>
          <p:cNvSpPr/>
          <p:nvPr/>
        </p:nvSpPr>
        <p:spPr>
          <a:xfrm>
            <a:off x="4227876" y="1308766"/>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7" name="Google Shape;757;p49"/>
          <p:cNvSpPr txBox="1"/>
          <p:nvPr/>
        </p:nvSpPr>
        <p:spPr>
          <a:xfrm>
            <a:off x="4245812" y="24598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76%</a:t>
            </a:r>
            <a:endParaRPr sz="1300"/>
          </a:p>
        </p:txBody>
      </p:sp>
      <p:sp>
        <p:nvSpPr>
          <p:cNvPr id="758" name="Google Shape;758;p49"/>
          <p:cNvSpPr/>
          <p:nvPr/>
        </p:nvSpPr>
        <p:spPr>
          <a:xfrm>
            <a:off x="3061502" y="1377643"/>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9" name="Google Shape;759;p49"/>
          <p:cNvSpPr txBox="1"/>
          <p:nvPr/>
        </p:nvSpPr>
        <p:spPr>
          <a:xfrm>
            <a:off x="3079439" y="2528752"/>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60" name="Google Shape;760;p49"/>
          <p:cNvSpPr/>
          <p:nvPr/>
        </p:nvSpPr>
        <p:spPr>
          <a:xfrm>
            <a:off x="1896493" y="1305665"/>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61" name="Google Shape;761;p49"/>
          <p:cNvSpPr txBox="1"/>
          <p:nvPr/>
        </p:nvSpPr>
        <p:spPr>
          <a:xfrm>
            <a:off x="1914430" y="24567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62" name="Google Shape;762;p49"/>
          <p:cNvSpPr/>
          <p:nvPr/>
        </p:nvSpPr>
        <p:spPr>
          <a:xfrm>
            <a:off x="0" y="6282200"/>
            <a:ext cx="6741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63" name="Google Shape;763;p4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64" name="Google Shape;764;p4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49"/>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LA EXPERIENCIA</a:t>
            </a:r>
            <a:endParaRPr/>
          </a:p>
        </p:txBody>
      </p:sp>
      <p:pic>
        <p:nvPicPr>
          <p:cNvPr id="766" name="Google Shape;766;p49"/>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767" name="Google Shape;767;p49"/>
          <p:cNvSpPr/>
          <p:nvPr/>
        </p:nvSpPr>
        <p:spPr>
          <a:xfrm>
            <a:off x="34364" y="6282190"/>
            <a:ext cx="88809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Q59 ¿En una escala de 1 a 5 donde 1 es muy mala y 5 es muy buena, cómo calificarías tu?...</a:t>
            </a:r>
            <a:endParaRPr>
              <a:solidFill>
                <a:schemeClr val="lt1"/>
              </a:solidFill>
              <a:latin typeface="Poppins"/>
              <a:ea typeface="Poppins"/>
              <a:cs typeface="Poppins"/>
              <a:sym typeface="Poppins"/>
            </a:endParaRPr>
          </a:p>
        </p:txBody>
      </p:sp>
      <p:sp>
        <p:nvSpPr>
          <p:cNvPr id="768" name="Google Shape;768;p49"/>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69" name="Google Shape;769;p49"/>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210</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3"/>
        <p:cNvGrpSpPr/>
        <p:nvPr/>
      </p:nvGrpSpPr>
      <p:grpSpPr>
        <a:xfrm>
          <a:off x="0" y="0"/>
          <a:ext cx="0" cy="0"/>
          <a:chOff x="0" y="0"/>
          <a:chExt cx="0" cy="0"/>
        </a:xfrm>
      </p:grpSpPr>
      <p:graphicFrame>
        <p:nvGraphicFramePr>
          <p:cNvPr id="774" name="Google Shape;774;p50"/>
          <p:cNvGraphicFramePr/>
          <p:nvPr/>
        </p:nvGraphicFramePr>
        <p:xfrm>
          <a:off x="945024" y="1529302"/>
          <a:ext cx="10277700" cy="4413300"/>
        </p:xfrm>
        <a:graphic>
          <a:graphicData uri="http://schemas.openxmlformats.org/drawingml/2006/chart">
            <c:chart xmlns:c="http://schemas.openxmlformats.org/drawingml/2006/chart" xmlns:r="http://schemas.openxmlformats.org/officeDocument/2006/relationships" r:id="rId3"/>
          </a:graphicData>
        </a:graphic>
      </p:graphicFrame>
      <p:sp>
        <p:nvSpPr>
          <p:cNvPr id="775" name="Google Shape;775;p50"/>
          <p:cNvSpPr txBox="1"/>
          <p:nvPr/>
        </p:nvSpPr>
        <p:spPr>
          <a:xfrm>
            <a:off x="152400" y="1034534"/>
            <a:ext cx="1186279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000" b="1">
                <a:solidFill>
                  <a:srgbClr val="3F3F3F"/>
                </a:solidFill>
                <a:latin typeface="Poppins"/>
                <a:ea typeface="Poppins"/>
                <a:cs typeface="Poppins"/>
                <a:sym typeface="Poppins"/>
              </a:rPr>
              <a:t>Top to Box* por tipo de cliente</a:t>
            </a:r>
            <a:endParaRPr>
              <a:latin typeface="Poppins"/>
              <a:ea typeface="Poppins"/>
              <a:cs typeface="Poppins"/>
              <a:sym typeface="Poppins"/>
            </a:endParaRPr>
          </a:p>
        </p:txBody>
      </p:sp>
      <p:sp>
        <p:nvSpPr>
          <p:cNvPr id="776" name="Google Shape;776;p50"/>
          <p:cNvSpPr/>
          <p:nvPr/>
        </p:nvSpPr>
        <p:spPr>
          <a:xfrm>
            <a:off x="0" y="6282200"/>
            <a:ext cx="6741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77" name="Google Shape;777;p5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78" name="Google Shape;778;p5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50"/>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LA EXPERIENCIA</a:t>
            </a:r>
            <a:endParaRPr/>
          </a:p>
        </p:txBody>
      </p:sp>
      <p:pic>
        <p:nvPicPr>
          <p:cNvPr id="780" name="Google Shape;780;p5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781" name="Google Shape;781;p50"/>
          <p:cNvSpPr/>
          <p:nvPr/>
        </p:nvSpPr>
        <p:spPr>
          <a:xfrm>
            <a:off x="8265000" y="1054479"/>
            <a:ext cx="32109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82" name="Google Shape;782;p50"/>
          <p:cNvSpPr txBox="1"/>
          <p:nvPr/>
        </p:nvSpPr>
        <p:spPr>
          <a:xfrm>
            <a:off x="8322150" y="1096779"/>
            <a:ext cx="3096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*Top </a:t>
            </a:r>
            <a:r>
              <a:rPr lang="es-CO" dirty="0" err="1">
                <a:solidFill>
                  <a:srgbClr val="FFFFFF"/>
                </a:solidFill>
                <a:latin typeface="Poppins Black"/>
                <a:ea typeface="Poppins Black"/>
                <a:cs typeface="Poppins Black"/>
                <a:sym typeface="Poppins Black"/>
              </a:rPr>
              <a:t>to</a:t>
            </a:r>
            <a:r>
              <a:rPr lang="es-CO" dirty="0">
                <a:solidFill>
                  <a:srgbClr val="FFFFFF"/>
                </a:solidFill>
                <a:latin typeface="Poppins Black"/>
                <a:ea typeface="Poppins Black"/>
                <a:cs typeface="Poppins Black"/>
                <a:sym typeface="Poppins Black"/>
              </a:rPr>
              <a:t> Box = Excelente + Bueno</a:t>
            </a:r>
            <a:endParaRPr sz="1600" dirty="0">
              <a:solidFill>
                <a:srgbClr val="FFFFFF"/>
              </a:solidFill>
              <a:latin typeface="Poppins Black"/>
              <a:ea typeface="Poppins Black"/>
              <a:cs typeface="Poppins Black"/>
              <a:sym typeface="Poppins Black"/>
            </a:endParaRPr>
          </a:p>
        </p:txBody>
      </p:sp>
      <p:sp>
        <p:nvSpPr>
          <p:cNvPr id="783" name="Google Shape;783;p50"/>
          <p:cNvSpPr/>
          <p:nvPr/>
        </p:nvSpPr>
        <p:spPr>
          <a:xfrm>
            <a:off x="34364" y="6282190"/>
            <a:ext cx="88809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Q59 ¿En una escala de 1 a 5 donde 1 es muy mala y 5 es muy buena, cómo calificarías tu?</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FA26BBF6-6DB6-160D-8D08-DF0F4CF8BDBD}"/>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7"/>
        <p:cNvGrpSpPr/>
        <p:nvPr/>
      </p:nvGrpSpPr>
      <p:grpSpPr>
        <a:xfrm>
          <a:off x="0" y="0"/>
          <a:ext cx="0" cy="0"/>
          <a:chOff x="0" y="0"/>
          <a:chExt cx="0" cy="0"/>
        </a:xfrm>
      </p:grpSpPr>
      <p:sp>
        <p:nvSpPr>
          <p:cNvPr id="788" name="Google Shape;788;p51"/>
          <p:cNvSpPr/>
          <p:nvPr/>
        </p:nvSpPr>
        <p:spPr>
          <a:xfrm>
            <a:off x="0" y="6216838"/>
            <a:ext cx="67413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89" name="Google Shape;789;p51"/>
          <p:cNvSpPr/>
          <p:nvPr/>
        </p:nvSpPr>
        <p:spPr>
          <a:xfrm>
            <a:off x="34375" y="6197550"/>
            <a:ext cx="62619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Q60 ¿Qué es lo que más te ha gustado de las experiencias de turismo con Comfandi?</a:t>
            </a:r>
            <a:endParaRPr>
              <a:solidFill>
                <a:schemeClr val="lt1"/>
              </a:solidFill>
              <a:latin typeface="Poppins"/>
              <a:ea typeface="Poppins"/>
              <a:cs typeface="Poppins"/>
              <a:sym typeface="Poppins"/>
            </a:endParaRPr>
          </a:p>
        </p:txBody>
      </p:sp>
      <p:sp>
        <p:nvSpPr>
          <p:cNvPr id="791" name="Google Shape;791;p51"/>
          <p:cNvSpPr txBox="1"/>
          <p:nvPr/>
        </p:nvSpPr>
        <p:spPr>
          <a:xfrm>
            <a:off x="394579" y="1504995"/>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792" name="Google Shape;792;p51"/>
          <p:cNvSpPr txBox="1"/>
          <p:nvPr/>
        </p:nvSpPr>
        <p:spPr>
          <a:xfrm>
            <a:off x="2188464" y="1497301"/>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793" name="Google Shape;793;p51"/>
          <p:cNvSpPr txBox="1"/>
          <p:nvPr/>
        </p:nvSpPr>
        <p:spPr>
          <a:xfrm>
            <a:off x="304800" y="2438400"/>
            <a:ext cx="58257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fue lo que más le gusto de su experiencia?</a:t>
            </a:r>
            <a:endParaRPr sz="1300">
              <a:latin typeface="Poppins"/>
              <a:ea typeface="Poppins"/>
              <a:cs typeface="Poppins"/>
              <a:sym typeface="Poppins"/>
            </a:endParaRPr>
          </a:p>
        </p:txBody>
      </p:sp>
      <p:cxnSp>
        <p:nvCxnSpPr>
          <p:cNvPr id="794" name="Google Shape;794;p51"/>
          <p:cNvCxnSpPr/>
          <p:nvPr/>
        </p:nvCxnSpPr>
        <p:spPr>
          <a:xfrm>
            <a:off x="3546855" y="1860868"/>
            <a:ext cx="2384400" cy="806100"/>
          </a:xfrm>
          <a:prstGeom prst="bentConnector3">
            <a:avLst>
              <a:gd name="adj1" fmla="val 111716"/>
            </a:avLst>
          </a:prstGeom>
          <a:noFill/>
          <a:ln w="9525" cap="flat" cmpd="sng">
            <a:solidFill>
              <a:srgbClr val="666666"/>
            </a:solidFill>
            <a:prstDash val="dashDot"/>
            <a:round/>
            <a:headEnd type="none" w="sm" len="sm"/>
            <a:tailEnd type="triangle" w="lg" len="lg"/>
          </a:ln>
        </p:spPr>
      </p:cxnSp>
      <p:graphicFrame>
        <p:nvGraphicFramePr>
          <p:cNvPr id="795" name="Google Shape;795;p51"/>
          <p:cNvGraphicFramePr/>
          <p:nvPr/>
        </p:nvGraphicFramePr>
        <p:xfrm>
          <a:off x="559488" y="2889987"/>
          <a:ext cx="5736900" cy="3169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96" name="Google Shape;796;p51"/>
          <p:cNvGraphicFramePr/>
          <p:nvPr/>
        </p:nvGraphicFramePr>
        <p:xfrm>
          <a:off x="6842726" y="2263934"/>
          <a:ext cx="5059375" cy="3884025"/>
        </p:xfrm>
        <a:graphic>
          <a:graphicData uri="http://schemas.openxmlformats.org/drawingml/2006/table">
            <a:tbl>
              <a:tblPr>
                <a:noFill/>
                <a:tableStyleId>{7F499203-3B72-4C06-B0C1-5AE38FECDAE8}</a:tableStyleId>
              </a:tblPr>
              <a:tblGrid>
                <a:gridCol w="2340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Aspectos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El alojamiento o instalaciones para pasar el día.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Atención / servicio al cliente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51%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Empatía del personal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Los precios competitivos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El transporte (calidad, comodidad, estado de los buses)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43%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variedad de destinos ofrecidos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Precio de los paquetes turísticos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Comida durante el viaje (desayuno, almuerzo cena o refrigerios)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logística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Comodidad durante 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información proporcionada sobre los destinos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Las actividades y excursiones incluidas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atención personalizada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3"/>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a:t>
                      </a:r>
                      <a:r>
                        <a:rPr lang="es-CO" sz="1050" u="none" strike="noStrike" cap="none">
                          <a:solidFill>
                            <a:srgbClr val="BFBFBF"/>
                          </a:solidFill>
                          <a:latin typeface="Arial"/>
                          <a:ea typeface="Arial"/>
                          <a:cs typeface="Arial"/>
                          <a:sym typeface="Arial"/>
                        </a:rPr>
                        <a:t>: </a:t>
                      </a:r>
                      <a:endParaRPr sz="105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120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55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210</a:t>
                      </a:r>
                      <a:endParaRPr/>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4"/>
                  </a:ext>
                </a:extLst>
              </a:tr>
            </a:tbl>
          </a:graphicData>
        </a:graphic>
      </p:graphicFrame>
      <p:sp>
        <p:nvSpPr>
          <p:cNvPr id="797" name="Google Shape;797;p5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98" name="Google Shape;798;p5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51"/>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pic>
        <p:nvPicPr>
          <p:cNvPr id="800" name="Google Shape;800;p5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791;p51">
            <a:extLst>
              <a:ext uri="{FF2B5EF4-FFF2-40B4-BE49-F238E27FC236}">
                <a16:creationId xmlns:a16="http://schemas.microsoft.com/office/drawing/2014/main" id="{B722EA06-1C67-92CF-E87D-E6A279DFDE7B}"/>
              </a:ext>
            </a:extLst>
          </p:cNvPr>
          <p:cNvSpPr txBox="1"/>
          <p:nvPr/>
        </p:nvSpPr>
        <p:spPr>
          <a:xfrm>
            <a:off x="394579" y="1497301"/>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3" name="Google Shape;90;p2">
            <a:extLst>
              <a:ext uri="{FF2B5EF4-FFF2-40B4-BE49-F238E27FC236}">
                <a16:creationId xmlns:a16="http://schemas.microsoft.com/office/drawing/2014/main" id="{543435AD-B5E1-B586-1BEF-5649B629C6F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4"/>
        <p:cNvGrpSpPr/>
        <p:nvPr/>
      </p:nvGrpSpPr>
      <p:grpSpPr>
        <a:xfrm>
          <a:off x="0" y="0"/>
          <a:ext cx="0" cy="0"/>
          <a:chOff x="0" y="0"/>
          <a:chExt cx="0" cy="0"/>
        </a:xfrm>
      </p:grpSpPr>
      <p:sp>
        <p:nvSpPr>
          <p:cNvPr id="805" name="Google Shape;805;p52"/>
          <p:cNvSpPr/>
          <p:nvPr/>
        </p:nvSpPr>
        <p:spPr>
          <a:xfrm>
            <a:off x="0" y="6175700"/>
            <a:ext cx="6741300"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06" name="Google Shape;806;p52"/>
          <p:cNvSpPr/>
          <p:nvPr/>
        </p:nvSpPr>
        <p:spPr>
          <a:xfrm>
            <a:off x="34376" y="6197600"/>
            <a:ext cx="64902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Q61 ¿Qué es lo que menos te ha gustado de las experiencias de turismo con Comfandi?</a:t>
            </a:r>
            <a:endParaRPr sz="1100">
              <a:solidFill>
                <a:schemeClr val="lt1"/>
              </a:solidFill>
              <a:latin typeface="Poppins"/>
              <a:ea typeface="Poppins"/>
              <a:cs typeface="Poppins"/>
              <a:sym typeface="Poppins"/>
            </a:endParaRPr>
          </a:p>
        </p:txBody>
      </p:sp>
      <p:sp>
        <p:nvSpPr>
          <p:cNvPr id="807" name="Google Shape;807;p52"/>
          <p:cNvSpPr txBox="1"/>
          <p:nvPr/>
        </p:nvSpPr>
        <p:spPr>
          <a:xfrm>
            <a:off x="228601" y="2323981"/>
            <a:ext cx="66273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fue lo que no le gusto de su experiencia?</a:t>
            </a:r>
            <a:endParaRPr sz="1300">
              <a:latin typeface="Poppins"/>
              <a:ea typeface="Poppins"/>
              <a:cs typeface="Poppins"/>
              <a:sym typeface="Poppins"/>
            </a:endParaRPr>
          </a:p>
        </p:txBody>
      </p:sp>
      <p:graphicFrame>
        <p:nvGraphicFramePr>
          <p:cNvPr id="808" name="Google Shape;808;p52"/>
          <p:cNvGraphicFramePr/>
          <p:nvPr/>
        </p:nvGraphicFramePr>
        <p:xfrm>
          <a:off x="487929" y="2590762"/>
          <a:ext cx="6108600" cy="3413700"/>
        </p:xfrm>
        <a:graphic>
          <a:graphicData uri="http://schemas.openxmlformats.org/drawingml/2006/chart">
            <c:chart xmlns:c="http://schemas.openxmlformats.org/drawingml/2006/chart" xmlns:r="http://schemas.openxmlformats.org/officeDocument/2006/relationships" r:id="rId3"/>
          </a:graphicData>
        </a:graphic>
      </p:graphicFrame>
      <p:cxnSp>
        <p:nvCxnSpPr>
          <p:cNvPr id="812" name="Google Shape;812;p52"/>
          <p:cNvCxnSpPr/>
          <p:nvPr/>
        </p:nvCxnSpPr>
        <p:spPr>
          <a:xfrm>
            <a:off x="3546855" y="1860868"/>
            <a:ext cx="2583600" cy="653700"/>
          </a:xfrm>
          <a:prstGeom prst="bentConnector3">
            <a:avLst>
              <a:gd name="adj1" fmla="val 115253"/>
            </a:avLst>
          </a:prstGeom>
          <a:noFill/>
          <a:ln w="9525" cap="flat" cmpd="sng">
            <a:solidFill>
              <a:srgbClr val="666666"/>
            </a:solidFill>
            <a:prstDash val="dashDot"/>
            <a:round/>
            <a:headEnd type="none" w="sm" len="sm"/>
            <a:tailEnd type="triangle" w="lg" len="lg"/>
          </a:ln>
        </p:spPr>
      </p:cxnSp>
      <p:graphicFrame>
        <p:nvGraphicFramePr>
          <p:cNvPr id="813" name="Google Shape;813;p52"/>
          <p:cNvGraphicFramePr/>
          <p:nvPr>
            <p:extLst>
              <p:ext uri="{D42A27DB-BD31-4B8C-83A1-F6EECF244321}">
                <p14:modId xmlns:p14="http://schemas.microsoft.com/office/powerpoint/2010/main" val="1223056440"/>
              </p:ext>
            </p:extLst>
          </p:nvPr>
        </p:nvGraphicFramePr>
        <p:xfrm>
          <a:off x="6887905" y="1149755"/>
          <a:ext cx="4776850" cy="5047245"/>
        </p:xfrm>
        <a:graphic>
          <a:graphicData uri="http://schemas.openxmlformats.org/drawingml/2006/table">
            <a:tbl>
              <a:tblPr>
                <a:noFill/>
                <a:tableStyleId>{7F499203-3B72-4C06-B0C1-5AE38FECDAE8}</a:tableStyleId>
              </a:tblPr>
              <a:tblGrid>
                <a:gridCol w="2448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Aspectos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incluía guía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Información insuficiente sobre los destinos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Precio de los paquetes turísticos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Empatía del personal de Comfandi</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Organización y logística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Atención / servicio al cliente previo y durante 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y excursiones con costo adicional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Comida durante el viaje (desayuno, almuerzo cena o refrigerios)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Variedad de destinos ofrecidos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Comodidad durante 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y excursiones incluidas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Alojamiento / instalaciones al llegar.</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Ninguno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3"/>
                  </a:ext>
                </a:extLst>
              </a:tr>
              <a:tr h="216000">
                <a:tc>
                  <a:txBody>
                    <a:bodyPr/>
                    <a:lstStyle/>
                    <a:p>
                      <a:pPr marL="0" marR="0" lvl="0" indent="0" algn="l" rtl="0">
                        <a:spcBef>
                          <a:spcPts val="0"/>
                        </a:spcBef>
                        <a:spcAft>
                          <a:spcPts val="0"/>
                        </a:spcAft>
                        <a:buNone/>
                      </a:pPr>
                      <a:r>
                        <a:rPr lang="es-CO" sz="1100" b="0" i="0" u="none" strike="noStrike" cap="none" dirty="0">
                          <a:solidFill>
                            <a:srgbClr val="7F7F7F"/>
                          </a:solidFill>
                          <a:latin typeface="Arial"/>
                          <a:ea typeface="Arial"/>
                          <a:cs typeface="Arial"/>
                          <a:sym typeface="Arial"/>
                        </a:rPr>
                        <a:t>El conductor del bus (modo de conducción, velocidad, seguridad)</a:t>
                      </a:r>
                      <a:endParaRPr dirty="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Seguridad / Protocolos claros en todo momento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Transporte (calidad, comodidad, estado de los buses)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capacitación /profesionalismo del guía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2%</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7"/>
                  </a:ext>
                </a:extLst>
              </a:tr>
            </a:tbl>
          </a:graphicData>
        </a:graphic>
      </p:graphicFrame>
      <p:sp>
        <p:nvSpPr>
          <p:cNvPr id="814" name="Google Shape;814;p5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15" name="Google Shape;815;p5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52"/>
          <p:cNvSpPr txBox="1"/>
          <p:nvPr/>
        </p:nvSpPr>
        <p:spPr>
          <a:xfrm>
            <a:off x="229970" y="1583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pic>
        <p:nvPicPr>
          <p:cNvPr id="817" name="Google Shape;817;p5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792;p51">
            <a:extLst>
              <a:ext uri="{FF2B5EF4-FFF2-40B4-BE49-F238E27FC236}">
                <a16:creationId xmlns:a16="http://schemas.microsoft.com/office/drawing/2014/main" id="{DCC237F9-67B9-AE57-17A9-80DDF7305F07}"/>
              </a:ext>
            </a:extLst>
          </p:cNvPr>
          <p:cNvSpPr txBox="1"/>
          <p:nvPr/>
        </p:nvSpPr>
        <p:spPr>
          <a:xfrm>
            <a:off x="2188464" y="1497301"/>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1ED223FF-03B1-BB53-B44D-937E96ECC3FF}"/>
              </a:ext>
            </a:extLst>
          </p:cNvPr>
          <p:cNvSpPr txBox="1"/>
          <p:nvPr/>
        </p:nvSpPr>
        <p:spPr>
          <a:xfrm>
            <a:off x="394579" y="1497301"/>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4" name="Google Shape;90;p2">
            <a:extLst>
              <a:ext uri="{FF2B5EF4-FFF2-40B4-BE49-F238E27FC236}">
                <a16:creationId xmlns:a16="http://schemas.microsoft.com/office/drawing/2014/main" id="{BB8D9C1E-4473-5AE8-2183-EE0ACA3EF0B2}"/>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1"/>
        <p:cNvGrpSpPr/>
        <p:nvPr/>
      </p:nvGrpSpPr>
      <p:grpSpPr>
        <a:xfrm>
          <a:off x="0" y="0"/>
          <a:ext cx="0" cy="0"/>
          <a:chOff x="0" y="0"/>
          <a:chExt cx="0" cy="0"/>
        </a:xfrm>
      </p:grpSpPr>
      <p:sp>
        <p:nvSpPr>
          <p:cNvPr id="822" name="Google Shape;822;p53"/>
          <p:cNvSpPr/>
          <p:nvPr/>
        </p:nvSpPr>
        <p:spPr>
          <a:xfrm>
            <a:off x="0" y="6216825"/>
            <a:ext cx="69834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23" name="Google Shape;823;p53"/>
          <p:cNvSpPr/>
          <p:nvPr/>
        </p:nvSpPr>
        <p:spPr>
          <a:xfrm>
            <a:off x="34375" y="6197550"/>
            <a:ext cx="71115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Q62 ¿Hay algún aspecto específico de las experiencias de turismo de Comfandi que cambiarías?</a:t>
            </a:r>
            <a:endParaRPr>
              <a:solidFill>
                <a:schemeClr val="lt1"/>
              </a:solidFill>
              <a:latin typeface="Poppins"/>
              <a:ea typeface="Poppins"/>
              <a:cs typeface="Poppins"/>
              <a:sym typeface="Poppins"/>
            </a:endParaRPr>
          </a:p>
        </p:txBody>
      </p:sp>
      <p:sp>
        <p:nvSpPr>
          <p:cNvPr id="824" name="Google Shape;824;p53"/>
          <p:cNvSpPr txBox="1"/>
          <p:nvPr/>
        </p:nvSpPr>
        <p:spPr>
          <a:xfrm>
            <a:off x="6983400" y="1220150"/>
            <a:ext cx="4844536"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dirty="0">
                <a:solidFill>
                  <a:srgbClr val="3F3F3F"/>
                </a:solidFill>
                <a:latin typeface="Poppins"/>
                <a:ea typeface="Poppins"/>
                <a:cs typeface="Poppins"/>
                <a:sym typeface="Poppins"/>
              </a:rPr>
              <a:t>¿Cambiaría algo de su experiencia?</a:t>
            </a:r>
            <a:endParaRPr sz="1300" dirty="0">
              <a:latin typeface="Poppins"/>
              <a:ea typeface="Poppins"/>
              <a:cs typeface="Poppins"/>
              <a:sym typeface="Poppins"/>
            </a:endParaRPr>
          </a:p>
        </p:txBody>
      </p:sp>
      <p:graphicFrame>
        <p:nvGraphicFramePr>
          <p:cNvPr id="825" name="Google Shape;825;p53"/>
          <p:cNvGraphicFramePr/>
          <p:nvPr>
            <p:extLst>
              <p:ext uri="{D42A27DB-BD31-4B8C-83A1-F6EECF244321}">
                <p14:modId xmlns:p14="http://schemas.microsoft.com/office/powerpoint/2010/main" val="2221760893"/>
              </p:ext>
            </p:extLst>
          </p:nvPr>
        </p:nvGraphicFramePr>
        <p:xfrm>
          <a:off x="7239448" y="1828800"/>
          <a:ext cx="3958500" cy="3565200"/>
        </p:xfrm>
        <a:graphic>
          <a:graphicData uri="http://schemas.openxmlformats.org/drawingml/2006/chart">
            <c:chart xmlns:c="http://schemas.openxmlformats.org/drawingml/2006/chart" xmlns:r="http://schemas.openxmlformats.org/officeDocument/2006/relationships" r:id="rId3"/>
          </a:graphicData>
        </a:graphic>
      </p:graphicFrame>
      <p:sp>
        <p:nvSpPr>
          <p:cNvPr id="826" name="Google Shape;826;p53"/>
          <p:cNvSpPr txBox="1"/>
          <p:nvPr/>
        </p:nvSpPr>
        <p:spPr>
          <a:xfrm>
            <a:off x="9500420" y="3086776"/>
            <a:ext cx="9171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chemeClr val="lt1"/>
                </a:solidFill>
                <a:latin typeface="Arial Rounded"/>
                <a:ea typeface="Arial Rounded"/>
                <a:cs typeface="Arial Rounded"/>
                <a:sym typeface="Arial Rounded"/>
              </a:rPr>
              <a:t>No</a:t>
            </a:r>
            <a:endParaRPr dirty="0"/>
          </a:p>
          <a:p>
            <a:pPr marL="0" marR="0" lvl="0" indent="0" algn="ctr" rtl="0">
              <a:spcBef>
                <a:spcPts val="0"/>
              </a:spcBef>
              <a:spcAft>
                <a:spcPts val="0"/>
              </a:spcAft>
              <a:buNone/>
            </a:pPr>
            <a:r>
              <a:rPr lang="es-CO" sz="2800" b="1" dirty="0">
                <a:solidFill>
                  <a:schemeClr val="lt1"/>
                </a:solidFill>
                <a:latin typeface="Arial Rounded"/>
                <a:ea typeface="Arial Rounded"/>
                <a:cs typeface="Arial Rounded"/>
                <a:sym typeface="Arial Rounded"/>
              </a:rPr>
              <a:t>81%</a:t>
            </a:r>
            <a:endParaRPr dirty="0"/>
          </a:p>
        </p:txBody>
      </p:sp>
      <p:cxnSp>
        <p:nvCxnSpPr>
          <p:cNvPr id="831" name="Google Shape;831;p53"/>
          <p:cNvCxnSpPr>
            <a:cxnSpLocks/>
          </p:cNvCxnSpPr>
          <p:nvPr/>
        </p:nvCxnSpPr>
        <p:spPr>
          <a:xfrm flipV="1">
            <a:off x="3701548" y="1375162"/>
            <a:ext cx="3444327" cy="558473"/>
          </a:xfrm>
          <a:prstGeom prst="bentConnector3">
            <a:avLst>
              <a:gd name="adj1" fmla="val 50000"/>
            </a:avLst>
          </a:prstGeom>
          <a:noFill/>
          <a:ln w="9525" cap="flat" cmpd="sng">
            <a:solidFill>
              <a:srgbClr val="666666"/>
            </a:solidFill>
            <a:prstDash val="dashDot"/>
            <a:round/>
            <a:headEnd type="none" w="sm" len="sm"/>
            <a:tailEnd type="triangle" w="lg" len="lg"/>
          </a:ln>
        </p:spPr>
      </p:cxnSp>
      <p:sp>
        <p:nvSpPr>
          <p:cNvPr id="832" name="Google Shape;832;p5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33" name="Google Shape;833;p5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53"/>
          <p:cNvSpPr txBox="1"/>
          <p:nvPr/>
        </p:nvSpPr>
        <p:spPr>
          <a:xfrm>
            <a:off x="229970" y="1711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pic>
        <p:nvPicPr>
          <p:cNvPr id="835" name="Google Shape;835;p5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36" name="Google Shape;836;p53"/>
          <p:cNvSpPr/>
          <p:nvPr/>
        </p:nvSpPr>
        <p:spPr>
          <a:xfrm>
            <a:off x="1246825" y="3272075"/>
            <a:ext cx="4244700" cy="28311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837" name="Google Shape;837;p53"/>
          <p:cNvPicPr preferRelativeResize="0"/>
          <p:nvPr/>
        </p:nvPicPr>
        <p:blipFill>
          <a:blip r:embed="rId5">
            <a:alphaModFix/>
          </a:blip>
          <a:stretch>
            <a:fillRect/>
          </a:stretch>
        </p:blipFill>
        <p:spPr>
          <a:xfrm>
            <a:off x="1117255" y="3114688"/>
            <a:ext cx="4244700" cy="2831100"/>
          </a:xfrm>
          <a:prstGeom prst="roundRect">
            <a:avLst>
              <a:gd name="adj" fmla="val 16667"/>
            </a:avLst>
          </a:prstGeom>
          <a:noFill/>
          <a:ln>
            <a:noFill/>
          </a:ln>
        </p:spPr>
      </p:pic>
      <p:sp>
        <p:nvSpPr>
          <p:cNvPr id="2" name="Google Shape;792;p51">
            <a:extLst>
              <a:ext uri="{FF2B5EF4-FFF2-40B4-BE49-F238E27FC236}">
                <a16:creationId xmlns:a16="http://schemas.microsoft.com/office/drawing/2014/main" id="{7418BC61-C0B5-D3CB-CCE4-F6B6380E3197}"/>
              </a:ext>
            </a:extLst>
          </p:cNvPr>
          <p:cNvSpPr txBox="1"/>
          <p:nvPr/>
        </p:nvSpPr>
        <p:spPr>
          <a:xfrm>
            <a:off x="2188464" y="1497301"/>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7E2463D8-C520-5CB7-32CF-56918CDC6648}"/>
              </a:ext>
            </a:extLst>
          </p:cNvPr>
          <p:cNvSpPr txBox="1"/>
          <p:nvPr/>
        </p:nvSpPr>
        <p:spPr>
          <a:xfrm>
            <a:off x="394579" y="1497301"/>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4" name="Google Shape;90;p2">
            <a:extLst>
              <a:ext uri="{FF2B5EF4-FFF2-40B4-BE49-F238E27FC236}">
                <a16:creationId xmlns:a16="http://schemas.microsoft.com/office/drawing/2014/main" id="{9EBEA271-2678-921A-C425-B6CC78453861}"/>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45"/>
        <p:cNvGrpSpPr/>
        <p:nvPr/>
      </p:nvGrpSpPr>
      <p:grpSpPr>
        <a:xfrm>
          <a:off x="0" y="0"/>
          <a:ext cx="0" cy="0"/>
          <a:chOff x="0" y="0"/>
          <a:chExt cx="0" cy="0"/>
        </a:xfrm>
      </p:grpSpPr>
      <p:sp>
        <p:nvSpPr>
          <p:cNvPr id="146" name="Google Shape;146;p5"/>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7" name="Google Shape;147;p5"/>
          <p:cNvSpPr txBox="1"/>
          <p:nvPr/>
        </p:nvSpPr>
        <p:spPr>
          <a:xfrm>
            <a:off x="4888200" y="4614650"/>
            <a:ext cx="6732300" cy="15123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4700">
                <a:solidFill>
                  <a:srgbClr val="FFFFFF"/>
                </a:solidFill>
                <a:latin typeface="Poppins Black"/>
                <a:ea typeface="Poppins Black"/>
                <a:cs typeface="Poppins Black"/>
                <a:sym typeface="Poppins Black"/>
              </a:rPr>
              <a:t>CONOCIMIENTO DEL USUARIO</a:t>
            </a:r>
            <a:endParaRPr sz="4700">
              <a:solidFill>
                <a:srgbClr val="FFFFFF"/>
              </a:solidFill>
              <a:latin typeface="Poppins Black"/>
              <a:ea typeface="Poppins Black"/>
              <a:cs typeface="Poppins Black"/>
              <a:sym typeface="Poppins Black"/>
            </a:endParaRPr>
          </a:p>
        </p:txBody>
      </p:sp>
      <p:pic>
        <p:nvPicPr>
          <p:cNvPr id="148" name="Google Shape;148;p5"/>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149" name="Google Shape;149;p5"/>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1"/>
        <p:cNvGrpSpPr/>
        <p:nvPr/>
      </p:nvGrpSpPr>
      <p:grpSpPr>
        <a:xfrm>
          <a:off x="0" y="0"/>
          <a:ext cx="0" cy="0"/>
          <a:chOff x="0" y="0"/>
          <a:chExt cx="0" cy="0"/>
        </a:xfrm>
      </p:grpSpPr>
      <p:sp>
        <p:nvSpPr>
          <p:cNvPr id="842" name="Google Shape;842;p54"/>
          <p:cNvSpPr/>
          <p:nvPr/>
        </p:nvSpPr>
        <p:spPr>
          <a:xfrm>
            <a:off x="0" y="6074300"/>
            <a:ext cx="9711600" cy="6003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43" name="Google Shape;843;p54"/>
          <p:cNvSpPr/>
          <p:nvPr/>
        </p:nvSpPr>
        <p:spPr>
          <a:xfrm>
            <a:off x="34375" y="6080150"/>
            <a:ext cx="96483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Q63 ¿ En una escala de 1 a 5 donde 1 es nada satisfecho y 5 muy satisfecho ¿Qué tan satisfecho/a estás con la relación calidad-precio de las ofertas de turismo de Comfandi?</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844" name="Google Shape;844;p54"/>
          <p:cNvSpPr txBox="1"/>
          <p:nvPr/>
        </p:nvSpPr>
        <p:spPr>
          <a:xfrm>
            <a:off x="4876800" y="1459468"/>
            <a:ext cx="51054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tan satisfecho está con el servicio de turismo de Comfandi?</a:t>
            </a:r>
            <a:endParaRPr sz="1300">
              <a:latin typeface="Poppins"/>
              <a:ea typeface="Poppins"/>
              <a:cs typeface="Poppins"/>
              <a:sym typeface="Poppins"/>
            </a:endParaRPr>
          </a:p>
        </p:txBody>
      </p:sp>
      <p:graphicFrame>
        <p:nvGraphicFramePr>
          <p:cNvPr id="845" name="Google Shape;845;p54"/>
          <p:cNvGraphicFramePr/>
          <p:nvPr/>
        </p:nvGraphicFramePr>
        <p:xfrm>
          <a:off x="5072860" y="2093026"/>
          <a:ext cx="6549900" cy="3868500"/>
        </p:xfrm>
        <a:graphic>
          <a:graphicData uri="http://schemas.openxmlformats.org/drawingml/2006/chart">
            <c:chart xmlns:c="http://schemas.openxmlformats.org/drawingml/2006/chart" xmlns:r="http://schemas.openxmlformats.org/officeDocument/2006/relationships" r:id="rId3"/>
          </a:graphicData>
        </a:graphic>
      </p:graphicFrame>
      <p:sp>
        <p:nvSpPr>
          <p:cNvPr id="846" name="Google Shape;846;p54"/>
          <p:cNvSpPr/>
          <p:nvPr/>
        </p:nvSpPr>
        <p:spPr>
          <a:xfrm>
            <a:off x="6200728" y="2195208"/>
            <a:ext cx="40800" cy="28935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847" name="Google Shape;847;p54"/>
          <p:cNvSpPr txBox="1"/>
          <p:nvPr/>
        </p:nvSpPr>
        <p:spPr>
          <a:xfrm>
            <a:off x="6230499" y="3364486"/>
            <a:ext cx="582600" cy="53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84%</a:t>
            </a:r>
            <a:endParaRPr sz="1300"/>
          </a:p>
        </p:txBody>
      </p:sp>
      <p:sp>
        <p:nvSpPr>
          <p:cNvPr id="848" name="Google Shape;848;p54"/>
          <p:cNvSpPr/>
          <p:nvPr/>
        </p:nvSpPr>
        <p:spPr>
          <a:xfrm>
            <a:off x="7493694" y="2195208"/>
            <a:ext cx="40800" cy="27972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849" name="Google Shape;849;p54"/>
          <p:cNvSpPr txBox="1"/>
          <p:nvPr/>
        </p:nvSpPr>
        <p:spPr>
          <a:xfrm>
            <a:off x="7523465" y="3364486"/>
            <a:ext cx="582600" cy="53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80%</a:t>
            </a:r>
            <a:endParaRPr sz="1300"/>
          </a:p>
        </p:txBody>
      </p:sp>
      <p:sp>
        <p:nvSpPr>
          <p:cNvPr id="850" name="Google Shape;850;p54"/>
          <p:cNvSpPr/>
          <p:nvPr/>
        </p:nvSpPr>
        <p:spPr>
          <a:xfrm>
            <a:off x="8718610" y="2195208"/>
            <a:ext cx="40800" cy="22827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851" name="Google Shape;851;p54"/>
          <p:cNvSpPr txBox="1"/>
          <p:nvPr/>
        </p:nvSpPr>
        <p:spPr>
          <a:xfrm>
            <a:off x="8748380" y="3079869"/>
            <a:ext cx="582600" cy="53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65%</a:t>
            </a:r>
            <a:endParaRPr sz="1300"/>
          </a:p>
        </p:txBody>
      </p:sp>
      <p:cxnSp>
        <p:nvCxnSpPr>
          <p:cNvPr id="855" name="Google Shape;855;p54"/>
          <p:cNvCxnSpPr>
            <a:cxnSpLocks/>
          </p:cNvCxnSpPr>
          <p:nvPr/>
        </p:nvCxnSpPr>
        <p:spPr>
          <a:xfrm flipV="1">
            <a:off x="3659515" y="1676483"/>
            <a:ext cx="1369723" cy="554176"/>
          </a:xfrm>
          <a:prstGeom prst="bentConnector3">
            <a:avLst>
              <a:gd name="adj1" fmla="val 50000"/>
            </a:avLst>
          </a:prstGeom>
          <a:noFill/>
          <a:ln w="9525" cap="flat" cmpd="sng">
            <a:solidFill>
              <a:srgbClr val="666666"/>
            </a:solidFill>
            <a:prstDash val="dashDot"/>
            <a:round/>
            <a:headEnd type="none" w="sm" len="sm"/>
            <a:tailEnd type="triangle" w="lg" len="lg"/>
          </a:ln>
        </p:spPr>
      </p:cxnSp>
      <p:sp>
        <p:nvSpPr>
          <p:cNvPr id="856" name="Google Shape;856;p5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57" name="Google Shape;857;p5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58" name="Google Shape;858;p5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59" name="Google Shape;859;p5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60" name="Google Shape;860;p5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210</a:t>
            </a:r>
            <a:endParaRPr sz="1600">
              <a:solidFill>
                <a:srgbClr val="FFFFFF"/>
              </a:solidFill>
              <a:latin typeface="Poppins Black"/>
              <a:ea typeface="Poppins Black"/>
              <a:cs typeface="Poppins Black"/>
              <a:sym typeface="Poppins Black"/>
            </a:endParaRPr>
          </a:p>
        </p:txBody>
      </p:sp>
      <p:sp>
        <p:nvSpPr>
          <p:cNvPr id="861" name="Google Shape;861;p54"/>
          <p:cNvSpPr txBox="1"/>
          <p:nvPr/>
        </p:nvSpPr>
        <p:spPr>
          <a:xfrm>
            <a:off x="229970" y="1711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sp>
        <p:nvSpPr>
          <p:cNvPr id="862" name="Google Shape;862;p54"/>
          <p:cNvSpPr/>
          <p:nvPr/>
        </p:nvSpPr>
        <p:spPr>
          <a:xfrm>
            <a:off x="619025" y="3358675"/>
            <a:ext cx="3788400" cy="25470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863" name="Google Shape;863;p54"/>
          <p:cNvPicPr preferRelativeResize="0"/>
          <p:nvPr/>
        </p:nvPicPr>
        <p:blipFill>
          <a:blip r:embed="rId5">
            <a:alphaModFix/>
          </a:blip>
          <a:stretch>
            <a:fillRect/>
          </a:stretch>
        </p:blipFill>
        <p:spPr>
          <a:xfrm>
            <a:off x="436506" y="3224950"/>
            <a:ext cx="3818400" cy="2547000"/>
          </a:xfrm>
          <a:prstGeom prst="roundRect">
            <a:avLst>
              <a:gd name="adj" fmla="val 16667"/>
            </a:avLst>
          </a:prstGeom>
          <a:noFill/>
          <a:ln>
            <a:noFill/>
          </a:ln>
        </p:spPr>
      </p:pic>
      <p:sp>
        <p:nvSpPr>
          <p:cNvPr id="2" name="Google Shape;792;p51">
            <a:extLst>
              <a:ext uri="{FF2B5EF4-FFF2-40B4-BE49-F238E27FC236}">
                <a16:creationId xmlns:a16="http://schemas.microsoft.com/office/drawing/2014/main" id="{88CA4856-BE0D-BEE9-0180-67063F6C3CA0}"/>
              </a:ext>
            </a:extLst>
          </p:cNvPr>
          <p:cNvSpPr txBox="1"/>
          <p:nvPr/>
        </p:nvSpPr>
        <p:spPr>
          <a:xfrm>
            <a:off x="2170896" y="1876736"/>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7714709C-0BEF-E4AD-1FE7-F6EE26A6CD94}"/>
              </a:ext>
            </a:extLst>
          </p:cNvPr>
          <p:cNvSpPr txBox="1"/>
          <p:nvPr/>
        </p:nvSpPr>
        <p:spPr>
          <a:xfrm>
            <a:off x="377011" y="1876736"/>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7"/>
        <p:cNvGrpSpPr/>
        <p:nvPr/>
      </p:nvGrpSpPr>
      <p:grpSpPr>
        <a:xfrm>
          <a:off x="0" y="0"/>
          <a:ext cx="0" cy="0"/>
          <a:chOff x="0" y="0"/>
          <a:chExt cx="0" cy="0"/>
        </a:xfrm>
      </p:grpSpPr>
      <p:sp>
        <p:nvSpPr>
          <p:cNvPr id="868" name="Google Shape;868;p55"/>
          <p:cNvSpPr/>
          <p:nvPr/>
        </p:nvSpPr>
        <p:spPr>
          <a:xfrm>
            <a:off x="0" y="6189750"/>
            <a:ext cx="7524750" cy="3693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69" name="Google Shape;869;p55"/>
          <p:cNvSpPr/>
          <p:nvPr/>
        </p:nvSpPr>
        <p:spPr>
          <a:xfrm>
            <a:off x="0" y="6147108"/>
            <a:ext cx="7419975" cy="6001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Calibri"/>
                <a:ea typeface="Calibri"/>
                <a:cs typeface="Calibri"/>
                <a:sym typeface="Calibri"/>
              </a:rPr>
              <a:t>Q57 ¿Has viajado con los servicios de turismo con Comfandi</a:t>
            </a:r>
            <a:endParaRPr sz="1100" dirty="0">
              <a:solidFill>
                <a:schemeClr val="lt1"/>
              </a:solidFill>
              <a:latin typeface="Calibri"/>
              <a:ea typeface="Calibri"/>
              <a:cs typeface="Calibri"/>
              <a:sym typeface="Calibri"/>
            </a:endParaRPr>
          </a:p>
          <a:p>
            <a:pPr marL="0" marR="0" lvl="0" indent="0" algn="l" rtl="0">
              <a:spcBef>
                <a:spcPts val="0"/>
              </a:spcBef>
              <a:spcAft>
                <a:spcPts val="0"/>
              </a:spcAft>
              <a:buNone/>
            </a:pPr>
            <a:r>
              <a:rPr lang="es-CO" sz="1100" dirty="0">
                <a:solidFill>
                  <a:schemeClr val="lt1"/>
                </a:solidFill>
                <a:latin typeface="Calibri"/>
                <a:ea typeface="Calibri"/>
                <a:cs typeface="Calibri"/>
                <a:sym typeface="Calibri"/>
              </a:rPr>
              <a:t>Q64 Basado en tu experiencia, ¿Qué tan probable es que recomiende los planes turísticos de Comfandi a familiares o amigos? En una escala de 0 a 10 donde 0 es nada probable  y 10 es extremadamente probable</a:t>
            </a:r>
            <a:endParaRPr dirty="0">
              <a:solidFill>
                <a:schemeClr val="lt1"/>
              </a:solidFill>
            </a:endParaRPr>
          </a:p>
        </p:txBody>
      </p:sp>
      <p:sp>
        <p:nvSpPr>
          <p:cNvPr id="870" name="Google Shape;870;p55"/>
          <p:cNvSpPr txBox="1"/>
          <p:nvPr/>
        </p:nvSpPr>
        <p:spPr>
          <a:xfrm>
            <a:off x="713277" y="1667625"/>
            <a:ext cx="4242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600" b="1">
                <a:solidFill>
                  <a:srgbClr val="3F3F3F"/>
                </a:solidFill>
                <a:latin typeface="Poppins"/>
                <a:ea typeface="Poppins"/>
                <a:cs typeface="Poppins"/>
                <a:sym typeface="Poppins"/>
              </a:rPr>
              <a:t>Probabilidad de recomendar turismo de Comfandi a amigos y/o familiares?</a:t>
            </a:r>
            <a:endParaRPr sz="1200">
              <a:latin typeface="Poppins"/>
              <a:ea typeface="Poppins"/>
              <a:cs typeface="Poppins"/>
              <a:sym typeface="Poppins"/>
            </a:endParaRPr>
          </a:p>
        </p:txBody>
      </p:sp>
      <p:graphicFrame>
        <p:nvGraphicFramePr>
          <p:cNvPr id="871" name="Google Shape;871;p55"/>
          <p:cNvGraphicFramePr/>
          <p:nvPr/>
        </p:nvGraphicFramePr>
        <p:xfrm>
          <a:off x="209375" y="2498355"/>
          <a:ext cx="5048100" cy="3567324"/>
        </p:xfrm>
        <a:graphic>
          <a:graphicData uri="http://schemas.openxmlformats.org/drawingml/2006/chart">
            <c:chart xmlns:c="http://schemas.openxmlformats.org/drawingml/2006/chart" xmlns:r="http://schemas.openxmlformats.org/officeDocument/2006/relationships" r:id="rId3"/>
          </a:graphicData>
        </a:graphic>
      </p:graphicFrame>
      <p:sp>
        <p:nvSpPr>
          <p:cNvPr id="872" name="Google Shape;872;p55"/>
          <p:cNvSpPr/>
          <p:nvPr/>
        </p:nvSpPr>
        <p:spPr>
          <a:xfrm>
            <a:off x="5059681" y="5271587"/>
            <a:ext cx="274200" cy="7275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73" name="Google Shape;873;p55"/>
          <p:cNvSpPr txBox="1"/>
          <p:nvPr/>
        </p:nvSpPr>
        <p:spPr>
          <a:xfrm>
            <a:off x="5324678" y="5319165"/>
            <a:ext cx="6576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TB</a:t>
            </a:r>
            <a:endParaRPr/>
          </a:p>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55%</a:t>
            </a:r>
            <a:endParaRPr/>
          </a:p>
        </p:txBody>
      </p:sp>
      <p:cxnSp>
        <p:nvCxnSpPr>
          <p:cNvPr id="877" name="Google Shape;877;p55"/>
          <p:cNvCxnSpPr>
            <a:cxnSpLocks/>
            <a:endCxn id="870" idx="3"/>
          </p:cNvCxnSpPr>
          <p:nvPr/>
        </p:nvCxnSpPr>
        <p:spPr>
          <a:xfrm flipH="1">
            <a:off x="4955750" y="1844526"/>
            <a:ext cx="2935500" cy="115500"/>
          </a:xfrm>
          <a:prstGeom prst="bentConnector3">
            <a:avLst>
              <a:gd name="adj1" fmla="val 49998"/>
            </a:avLst>
          </a:prstGeom>
          <a:noFill/>
          <a:ln w="9525" cap="flat" cmpd="sng">
            <a:solidFill>
              <a:srgbClr val="666666"/>
            </a:solidFill>
            <a:prstDash val="dashDot"/>
            <a:round/>
            <a:headEnd type="none" w="sm" len="sm"/>
            <a:tailEnd type="triangle" w="lg" len="lg"/>
          </a:ln>
        </p:spPr>
      </p:cxnSp>
      <p:graphicFrame>
        <p:nvGraphicFramePr>
          <p:cNvPr id="878" name="Google Shape;878;p55"/>
          <p:cNvGraphicFramePr/>
          <p:nvPr/>
        </p:nvGraphicFramePr>
        <p:xfrm>
          <a:off x="6882996" y="2819400"/>
          <a:ext cx="4663375" cy="3024000"/>
        </p:xfrm>
        <a:graphic>
          <a:graphicData uri="http://schemas.openxmlformats.org/drawingml/2006/table">
            <a:tbl>
              <a:tblPr>
                <a:noFill/>
                <a:tableStyleId>{7F499203-3B72-4C06-B0C1-5AE38FECDAE8}</a:tableStyleId>
              </a:tblPr>
              <a:tblGrid>
                <a:gridCol w="1944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Aspectos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Nada probable 1</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Extremadamente probable 10</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r" rtl="0">
                        <a:lnSpc>
                          <a:spcPct val="100000"/>
                        </a:lnSpc>
                        <a:spcBef>
                          <a:spcPts val="0"/>
                        </a:spcBef>
                        <a:spcAft>
                          <a:spcPts val="0"/>
                        </a:spcAft>
                        <a:buClr>
                          <a:schemeClr val="dk1"/>
                        </a:buClr>
                        <a:buSzPts val="1050"/>
                        <a:buFont typeface="Arial"/>
                        <a:buNone/>
                      </a:pPr>
                      <a:r>
                        <a:rPr lang="es-CO" sz="1050" b="0" i="0" u="none" strike="noStrike" cap="none">
                          <a:solidFill>
                            <a:schemeClr val="dk1"/>
                          </a:solidFill>
                          <a:latin typeface="Arial"/>
                          <a:ea typeface="Arial"/>
                          <a:cs typeface="Arial"/>
                          <a:sym typeface="Arial"/>
                        </a:rPr>
                        <a:t>TB</a:t>
                      </a:r>
                      <a:endParaRPr/>
                    </a:p>
                  </a:txBody>
                  <a:tcPr marL="9525" marR="9525" marT="9525" marB="0" anchor="ctr">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61%</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54%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42%</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55%</a:t>
                      </a:r>
                      <a:endParaRPr/>
                    </a:p>
                  </a:txBody>
                  <a:tcPr marL="6350" marR="6350" marT="6350" marB="0" anchor="b">
                    <a:lnL w="9525" cap="flat" cmpd="sng">
                      <a:solidFill>
                        <a:srgbClr val="000000">
                          <a:alpha val="0"/>
                        </a:srgbClr>
                      </a:solidFill>
                      <a:prstDash val="solid"/>
                      <a:round/>
                      <a:headEnd type="none" w="sm" len="sm"/>
                      <a:tailEnd type="none" w="sm" len="sm"/>
                    </a:lnL>
                    <a:solidFill>
                      <a:srgbClr val="F2F2F2"/>
                    </a:solidFill>
                  </a:tcPr>
                </a:tc>
                <a:extLst>
                  <a:ext uri="{0D108BD9-81ED-4DB2-BD59-A6C34878D82A}">
                    <a16:rowId xmlns:a16="http://schemas.microsoft.com/office/drawing/2014/main" val="10011"/>
                  </a:ext>
                </a:extLst>
              </a:tr>
              <a:tr h="216000">
                <a:tc>
                  <a:txBody>
                    <a:bodyPr/>
                    <a:lstStyle/>
                    <a:p>
                      <a:pPr marL="0" marR="0" lvl="0" indent="0" algn="r" rtl="0">
                        <a:lnSpc>
                          <a:spcPct val="100000"/>
                        </a:lnSpc>
                        <a:spcBef>
                          <a:spcPts val="0"/>
                        </a:spcBef>
                        <a:spcAft>
                          <a:spcPts val="0"/>
                        </a:spcAft>
                        <a:buClr>
                          <a:schemeClr val="dk1"/>
                        </a:buClr>
                        <a:buSzPts val="1050"/>
                        <a:buFont typeface="Arial"/>
                        <a:buNone/>
                      </a:pPr>
                      <a:r>
                        <a:rPr lang="es-CO" sz="1050" b="0" i="0" u="none" strike="noStrike" cap="none">
                          <a:solidFill>
                            <a:schemeClr val="dk1"/>
                          </a:solidFill>
                          <a:latin typeface="Arial"/>
                          <a:ea typeface="Arial"/>
                          <a:cs typeface="Arial"/>
                          <a:sym typeface="Arial"/>
                        </a:rPr>
                        <a:t>NPS</a:t>
                      </a:r>
                      <a:endParaRPr/>
                    </a:p>
                  </a:txBody>
                  <a:tcPr marL="9525" marR="9525" marT="9525" marB="0" anchor="ctr">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43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17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44</a:t>
                      </a:r>
                      <a:endParaRPr/>
                    </a:p>
                  </a:txBody>
                  <a:tcPr marL="6350" marR="6350" marT="6350" marB="0" anchor="b">
                    <a:lnL w="9525" cap="flat" cmpd="sng">
                      <a:solidFill>
                        <a:srgbClr val="000000">
                          <a:alpha val="0"/>
                        </a:srgbClr>
                      </a:solidFill>
                      <a:prstDash val="solid"/>
                      <a:round/>
                      <a:headEnd type="none" w="sm" len="sm"/>
                      <a:tailEnd type="none" w="sm" len="sm"/>
                    </a:lnL>
                    <a:solidFill>
                      <a:srgbClr val="F2F2F2"/>
                    </a:solidFill>
                  </a:tcPr>
                </a:tc>
                <a:extLst>
                  <a:ext uri="{0D108BD9-81ED-4DB2-BD59-A6C34878D82A}">
                    <a16:rowId xmlns:a16="http://schemas.microsoft.com/office/drawing/2014/main" val="10012"/>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a:t>
                      </a:r>
                      <a:r>
                        <a:rPr lang="es-CO" sz="1050" u="none" strike="noStrike" cap="none">
                          <a:solidFill>
                            <a:srgbClr val="BFBFBF"/>
                          </a:solidFill>
                          <a:latin typeface="Arial"/>
                          <a:ea typeface="Arial"/>
                          <a:cs typeface="Arial"/>
                          <a:sym typeface="Arial"/>
                        </a:rPr>
                        <a:t>: </a:t>
                      </a:r>
                      <a:endParaRPr sz="105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120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55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210</a:t>
                      </a:r>
                      <a:endParaRPr/>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3"/>
                  </a:ext>
                </a:extLst>
              </a:tr>
            </a:tbl>
          </a:graphicData>
        </a:graphic>
      </p:graphicFrame>
      <p:sp>
        <p:nvSpPr>
          <p:cNvPr id="879" name="Google Shape;879;p55"/>
          <p:cNvSpPr/>
          <p:nvPr/>
        </p:nvSpPr>
        <p:spPr>
          <a:xfrm>
            <a:off x="609600" y="2674784"/>
            <a:ext cx="4526400" cy="1905000"/>
          </a:xfrm>
          <a:prstGeom prst="roundRect">
            <a:avLst>
              <a:gd name="adj" fmla="val 16667"/>
            </a:avLst>
          </a:prstGeom>
          <a:solidFill>
            <a:srgbClr val="C0504D">
              <a:alpha val="32156"/>
            </a:srgbClr>
          </a:solidFill>
          <a:ln w="9525"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0" name="Google Shape;880;p55"/>
          <p:cNvSpPr/>
          <p:nvPr/>
        </p:nvSpPr>
        <p:spPr>
          <a:xfrm flipH="1">
            <a:off x="609473" y="4579783"/>
            <a:ext cx="4450200" cy="713100"/>
          </a:xfrm>
          <a:prstGeom prst="roundRect">
            <a:avLst>
              <a:gd name="adj" fmla="val 16667"/>
            </a:avLst>
          </a:prstGeom>
          <a:solidFill>
            <a:srgbClr val="F79646">
              <a:alpha val="20000"/>
            </a:srgbClr>
          </a:solidFill>
          <a:ln w="9525"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1" name="Google Shape;881;p55"/>
          <p:cNvSpPr/>
          <p:nvPr/>
        </p:nvSpPr>
        <p:spPr>
          <a:xfrm flipH="1">
            <a:off x="609479" y="5292884"/>
            <a:ext cx="4450200" cy="675300"/>
          </a:xfrm>
          <a:prstGeom prst="roundRect">
            <a:avLst>
              <a:gd name="adj" fmla="val 16667"/>
            </a:avLst>
          </a:prstGeom>
          <a:solidFill>
            <a:srgbClr val="4BACC6">
              <a:alpha val="20000"/>
            </a:srgbClr>
          </a:solidFill>
          <a:ln w="9525" cap="flat" cmpd="sng">
            <a:solidFill>
              <a:srgbClr val="367D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2" name="Google Shape;882;p55"/>
          <p:cNvSpPr txBox="1"/>
          <p:nvPr/>
        </p:nvSpPr>
        <p:spPr>
          <a:xfrm rot="-5400000">
            <a:off x="285503" y="4669512"/>
            <a:ext cx="549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chemeClr val="accent6"/>
                </a:solidFill>
                <a:latin typeface="Calibri"/>
                <a:ea typeface="Calibri"/>
                <a:cs typeface="Calibri"/>
                <a:sym typeface="Calibri"/>
              </a:rPr>
              <a:t>Pasivos</a:t>
            </a:r>
            <a:endParaRPr/>
          </a:p>
        </p:txBody>
      </p:sp>
      <p:sp>
        <p:nvSpPr>
          <p:cNvPr id="883" name="Google Shape;883;p55"/>
          <p:cNvSpPr txBox="1"/>
          <p:nvPr/>
        </p:nvSpPr>
        <p:spPr>
          <a:xfrm rot="-5400000">
            <a:off x="158784" y="3839319"/>
            <a:ext cx="823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C00000"/>
                </a:solidFill>
                <a:latin typeface="Calibri"/>
                <a:ea typeface="Calibri"/>
                <a:cs typeface="Calibri"/>
                <a:sym typeface="Calibri"/>
              </a:rPr>
              <a:t>Detractores</a:t>
            </a:r>
            <a:endParaRPr/>
          </a:p>
        </p:txBody>
      </p:sp>
      <p:sp>
        <p:nvSpPr>
          <p:cNvPr id="884" name="Google Shape;884;p55"/>
          <p:cNvSpPr txBox="1"/>
          <p:nvPr/>
        </p:nvSpPr>
        <p:spPr>
          <a:xfrm rot="-5400000">
            <a:off x="123090" y="5322151"/>
            <a:ext cx="830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chemeClr val="accent1"/>
                </a:solidFill>
                <a:latin typeface="Calibri"/>
                <a:ea typeface="Calibri"/>
                <a:cs typeface="Calibri"/>
                <a:sym typeface="Calibri"/>
              </a:rPr>
              <a:t>Promotores</a:t>
            </a:r>
            <a:endParaRPr/>
          </a:p>
        </p:txBody>
      </p:sp>
      <p:sp>
        <p:nvSpPr>
          <p:cNvPr id="885" name="Google Shape;885;p55"/>
          <p:cNvSpPr/>
          <p:nvPr/>
        </p:nvSpPr>
        <p:spPr>
          <a:xfrm>
            <a:off x="5105400" y="2817821"/>
            <a:ext cx="274200" cy="16641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55"/>
          <p:cNvSpPr txBox="1"/>
          <p:nvPr/>
        </p:nvSpPr>
        <p:spPr>
          <a:xfrm>
            <a:off x="5401813" y="3453748"/>
            <a:ext cx="657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11%</a:t>
            </a:r>
            <a:endParaRPr/>
          </a:p>
        </p:txBody>
      </p:sp>
      <p:sp>
        <p:nvSpPr>
          <p:cNvPr id="887" name="Google Shape;887;p55"/>
          <p:cNvSpPr/>
          <p:nvPr/>
        </p:nvSpPr>
        <p:spPr>
          <a:xfrm>
            <a:off x="5082613" y="4539504"/>
            <a:ext cx="274200" cy="7275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55"/>
          <p:cNvSpPr txBox="1"/>
          <p:nvPr/>
        </p:nvSpPr>
        <p:spPr>
          <a:xfrm>
            <a:off x="5356932" y="4711764"/>
            <a:ext cx="657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34%</a:t>
            </a:r>
            <a:endParaRPr/>
          </a:p>
        </p:txBody>
      </p:sp>
      <p:sp>
        <p:nvSpPr>
          <p:cNvPr id="889" name="Google Shape;889;p55"/>
          <p:cNvSpPr txBox="1"/>
          <p:nvPr/>
        </p:nvSpPr>
        <p:spPr>
          <a:xfrm>
            <a:off x="6121579" y="5309917"/>
            <a:ext cx="684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NPS</a:t>
            </a:r>
            <a:endParaRPr/>
          </a:p>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44</a:t>
            </a:r>
            <a:endParaRPr/>
          </a:p>
        </p:txBody>
      </p:sp>
      <p:sp>
        <p:nvSpPr>
          <p:cNvPr id="890" name="Google Shape;890;p5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91" name="Google Shape;891;p5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92" name="Google Shape;892;p5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93" name="Google Shape;893;p55"/>
          <p:cNvSpPr txBox="1"/>
          <p:nvPr/>
        </p:nvSpPr>
        <p:spPr>
          <a:xfrm>
            <a:off x="229970" y="1711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RECOMENDACIÓN DE LOS SERVICIOS TURÍSTICOS DE COMFANDI</a:t>
            </a:r>
            <a:endParaRPr/>
          </a:p>
        </p:txBody>
      </p:sp>
      <p:sp>
        <p:nvSpPr>
          <p:cNvPr id="2" name="Google Shape;792;p51">
            <a:extLst>
              <a:ext uri="{FF2B5EF4-FFF2-40B4-BE49-F238E27FC236}">
                <a16:creationId xmlns:a16="http://schemas.microsoft.com/office/drawing/2014/main" id="{6D68ECD1-00D5-CD37-06EE-D6A34C2AED1F}"/>
              </a:ext>
            </a:extLst>
          </p:cNvPr>
          <p:cNvSpPr txBox="1"/>
          <p:nvPr/>
        </p:nvSpPr>
        <p:spPr>
          <a:xfrm>
            <a:off x="9685135" y="1448973"/>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9E73400E-2D97-3E13-A2E9-7BC278ABB33A}"/>
              </a:ext>
            </a:extLst>
          </p:cNvPr>
          <p:cNvSpPr txBox="1"/>
          <p:nvPr/>
        </p:nvSpPr>
        <p:spPr>
          <a:xfrm>
            <a:off x="7891250" y="1448973"/>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4" name="Google Shape;90;p2">
            <a:extLst>
              <a:ext uri="{FF2B5EF4-FFF2-40B4-BE49-F238E27FC236}">
                <a16:creationId xmlns:a16="http://schemas.microsoft.com/office/drawing/2014/main" id="{98649BC8-6DA4-6DDB-3CF4-8807997E05E3}"/>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7"/>
        <p:cNvGrpSpPr/>
        <p:nvPr/>
      </p:nvGrpSpPr>
      <p:grpSpPr>
        <a:xfrm>
          <a:off x="0" y="0"/>
          <a:ext cx="0" cy="0"/>
          <a:chOff x="0" y="0"/>
          <a:chExt cx="0" cy="0"/>
        </a:xfrm>
      </p:grpSpPr>
      <p:sp>
        <p:nvSpPr>
          <p:cNvPr id="900" name="Google Shape;900;p56"/>
          <p:cNvSpPr txBox="1"/>
          <p:nvPr/>
        </p:nvSpPr>
        <p:spPr>
          <a:xfrm>
            <a:off x="121812" y="1500088"/>
            <a:ext cx="4336011"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400" b="1" dirty="0">
                <a:solidFill>
                  <a:srgbClr val="3F3F3F"/>
                </a:solidFill>
                <a:latin typeface="Poppins"/>
                <a:ea typeface="Poppins"/>
                <a:cs typeface="Poppins"/>
                <a:sym typeface="Poppins"/>
              </a:rPr>
              <a:t>No ha viajado con los servicios de turismo de Comfandi</a:t>
            </a:r>
            <a:endParaRPr sz="1400" b="1" dirty="0">
              <a:solidFill>
                <a:srgbClr val="3F3F3F"/>
              </a:solidFill>
              <a:latin typeface="Poppins"/>
              <a:ea typeface="Poppins"/>
              <a:cs typeface="Poppins"/>
              <a:sym typeface="Poppins"/>
            </a:endParaRPr>
          </a:p>
        </p:txBody>
      </p:sp>
      <p:sp>
        <p:nvSpPr>
          <p:cNvPr id="901" name="Google Shape;901;p56"/>
          <p:cNvSpPr txBox="1"/>
          <p:nvPr/>
        </p:nvSpPr>
        <p:spPr>
          <a:xfrm>
            <a:off x="4160860" y="1364361"/>
            <a:ext cx="1435249"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chemeClr val="tx1"/>
                </a:solidFill>
                <a:latin typeface="Arial Rounded"/>
                <a:ea typeface="Arial Rounded"/>
                <a:cs typeface="Arial Rounded"/>
                <a:sym typeface="Arial Rounded"/>
              </a:rPr>
              <a:t>45%</a:t>
            </a:r>
            <a:endParaRPr sz="2800" dirty="0">
              <a:solidFill>
                <a:schemeClr val="tx1"/>
              </a:solidFill>
            </a:endParaRPr>
          </a:p>
        </p:txBody>
      </p:sp>
      <p:sp>
        <p:nvSpPr>
          <p:cNvPr id="903" name="Google Shape;903;p56"/>
          <p:cNvSpPr txBox="1"/>
          <p:nvPr/>
        </p:nvSpPr>
        <p:spPr>
          <a:xfrm>
            <a:off x="487650" y="2348501"/>
            <a:ext cx="5462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Poppins"/>
                <a:ea typeface="Poppins"/>
                <a:cs typeface="Poppins"/>
                <a:sym typeface="Poppins"/>
              </a:rPr>
              <a:t>¿Por qué no adquiere los servicios turísticos de Comfandi?</a:t>
            </a:r>
            <a:endParaRPr>
              <a:latin typeface="Poppins"/>
              <a:ea typeface="Poppins"/>
              <a:cs typeface="Poppins"/>
              <a:sym typeface="Poppins"/>
            </a:endParaRPr>
          </a:p>
        </p:txBody>
      </p:sp>
      <p:graphicFrame>
        <p:nvGraphicFramePr>
          <p:cNvPr id="904" name="Google Shape;904;p56"/>
          <p:cNvGraphicFramePr/>
          <p:nvPr>
            <p:extLst>
              <p:ext uri="{D42A27DB-BD31-4B8C-83A1-F6EECF244321}">
                <p14:modId xmlns:p14="http://schemas.microsoft.com/office/powerpoint/2010/main" val="1538727078"/>
              </p:ext>
            </p:extLst>
          </p:nvPr>
        </p:nvGraphicFramePr>
        <p:xfrm>
          <a:off x="345776" y="2898071"/>
          <a:ext cx="5943599" cy="3703561"/>
        </p:xfrm>
        <a:graphic>
          <a:graphicData uri="http://schemas.openxmlformats.org/drawingml/2006/chart">
            <c:chart xmlns:c="http://schemas.openxmlformats.org/drawingml/2006/chart" xmlns:r="http://schemas.openxmlformats.org/officeDocument/2006/relationships" r:id="rId3"/>
          </a:graphicData>
        </a:graphic>
      </p:graphicFrame>
      <p:sp>
        <p:nvSpPr>
          <p:cNvPr id="905" name="Google Shape;905;p56"/>
          <p:cNvSpPr/>
          <p:nvPr/>
        </p:nvSpPr>
        <p:spPr>
          <a:xfrm>
            <a:off x="0" y="6282200"/>
            <a:ext cx="56868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6" name="Google Shape;906;p5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07" name="Google Shape;907;p5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56"/>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POR QUÉ NO ADQUIERE LOS SERVICIOS TURÍSTICOS DE COMFANDI</a:t>
            </a:r>
            <a:endParaRPr/>
          </a:p>
        </p:txBody>
      </p:sp>
      <p:pic>
        <p:nvPicPr>
          <p:cNvPr id="909" name="Google Shape;909;p5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10" name="Google Shape;910;p56"/>
          <p:cNvSpPr/>
          <p:nvPr/>
        </p:nvSpPr>
        <p:spPr>
          <a:xfrm>
            <a:off x="0" y="6282200"/>
            <a:ext cx="12157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Q65 ¿Qué te ha detenido de adquirir experiencias de turismo con Comfandi?</a:t>
            </a:r>
            <a:endParaRPr>
              <a:solidFill>
                <a:schemeClr val="lt1"/>
              </a:solidFill>
              <a:latin typeface="Poppins"/>
              <a:ea typeface="Poppins"/>
              <a:cs typeface="Poppins"/>
              <a:sym typeface="Poppins"/>
            </a:endParaRPr>
          </a:p>
        </p:txBody>
      </p:sp>
      <p:sp>
        <p:nvSpPr>
          <p:cNvPr id="2" name="Google Shape;917;p57">
            <a:extLst>
              <a:ext uri="{FF2B5EF4-FFF2-40B4-BE49-F238E27FC236}">
                <a16:creationId xmlns:a16="http://schemas.microsoft.com/office/drawing/2014/main" id="{A16E4195-B027-2FE2-DBC1-442BA6D9E5A7}"/>
              </a:ext>
            </a:extLst>
          </p:cNvPr>
          <p:cNvSpPr txBox="1"/>
          <p:nvPr/>
        </p:nvSpPr>
        <p:spPr>
          <a:xfrm>
            <a:off x="6498990" y="1512686"/>
            <a:ext cx="4155225"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Nunca ha considerado los servicios turísticos de Comfandi</a:t>
            </a:r>
            <a:endParaRPr sz="1300" b="1" dirty="0">
              <a:solidFill>
                <a:srgbClr val="3F3F3F"/>
              </a:solidFill>
              <a:latin typeface="Poppins"/>
              <a:ea typeface="Poppins"/>
              <a:cs typeface="Poppins"/>
              <a:sym typeface="Poppins"/>
            </a:endParaRPr>
          </a:p>
        </p:txBody>
      </p:sp>
      <p:sp>
        <p:nvSpPr>
          <p:cNvPr id="3" name="Google Shape;918;p57">
            <a:extLst>
              <a:ext uri="{FF2B5EF4-FFF2-40B4-BE49-F238E27FC236}">
                <a16:creationId xmlns:a16="http://schemas.microsoft.com/office/drawing/2014/main" id="{5FE1C18A-C2BA-3877-D8BF-E74A7C8F8FAC}"/>
              </a:ext>
            </a:extLst>
          </p:cNvPr>
          <p:cNvSpPr txBox="1"/>
          <p:nvPr/>
        </p:nvSpPr>
        <p:spPr>
          <a:xfrm>
            <a:off x="10299974" y="1366805"/>
            <a:ext cx="1220063"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rgbClr val="0C0C0C"/>
                </a:solidFill>
                <a:latin typeface="Arial Rounded"/>
                <a:ea typeface="Arial Rounded"/>
                <a:cs typeface="Arial Rounded"/>
                <a:sym typeface="Arial Rounded"/>
              </a:rPr>
              <a:t>8%</a:t>
            </a:r>
            <a:endParaRPr sz="2800" dirty="0"/>
          </a:p>
        </p:txBody>
      </p:sp>
      <p:sp>
        <p:nvSpPr>
          <p:cNvPr id="4" name="Google Shape;920;p57">
            <a:extLst>
              <a:ext uri="{FF2B5EF4-FFF2-40B4-BE49-F238E27FC236}">
                <a16:creationId xmlns:a16="http://schemas.microsoft.com/office/drawing/2014/main" id="{3D05E16E-70FD-DF25-9F60-DD14697FF71A}"/>
              </a:ext>
            </a:extLst>
          </p:cNvPr>
          <p:cNvSpPr txBox="1"/>
          <p:nvPr/>
        </p:nvSpPr>
        <p:spPr>
          <a:xfrm>
            <a:off x="6176163" y="2375362"/>
            <a:ext cx="57669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¿Por qué nunca ha considerado los servicios turísticos de Comfandi?</a:t>
            </a:r>
            <a:endParaRPr sz="1300">
              <a:latin typeface="Poppins"/>
              <a:ea typeface="Poppins"/>
              <a:cs typeface="Poppins"/>
              <a:sym typeface="Poppins"/>
            </a:endParaRPr>
          </a:p>
        </p:txBody>
      </p:sp>
      <p:graphicFrame>
        <p:nvGraphicFramePr>
          <p:cNvPr id="5" name="Google Shape;921;p57">
            <a:extLst>
              <a:ext uri="{FF2B5EF4-FFF2-40B4-BE49-F238E27FC236}">
                <a16:creationId xmlns:a16="http://schemas.microsoft.com/office/drawing/2014/main" id="{30B2D201-A44A-51F6-28F7-F2E7FF54CF06}"/>
              </a:ext>
            </a:extLst>
          </p:cNvPr>
          <p:cNvGraphicFramePr/>
          <p:nvPr>
            <p:extLst>
              <p:ext uri="{D42A27DB-BD31-4B8C-83A1-F6EECF244321}">
                <p14:modId xmlns:p14="http://schemas.microsoft.com/office/powerpoint/2010/main" val="3939232553"/>
              </p:ext>
            </p:extLst>
          </p:nvPr>
        </p:nvGraphicFramePr>
        <p:xfrm>
          <a:off x="6176164" y="3001132"/>
          <a:ext cx="5943599" cy="3703561"/>
        </p:xfrm>
        <a:graphic>
          <a:graphicData uri="http://schemas.openxmlformats.org/drawingml/2006/chart">
            <c:chart xmlns:c="http://schemas.openxmlformats.org/drawingml/2006/chart" xmlns:r="http://schemas.openxmlformats.org/officeDocument/2006/relationships" r:id="rId5"/>
          </a:graphicData>
        </a:graphic>
      </p:graphicFrame>
      <p:sp>
        <p:nvSpPr>
          <p:cNvPr id="6" name="Google Shape;90;p2">
            <a:extLst>
              <a:ext uri="{FF2B5EF4-FFF2-40B4-BE49-F238E27FC236}">
                <a16:creationId xmlns:a16="http://schemas.microsoft.com/office/drawing/2014/main" id="{77CF3133-B43F-FE65-346E-8FE092668B1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3"/>
        <p:cNvGrpSpPr/>
        <p:nvPr/>
      </p:nvGrpSpPr>
      <p:grpSpPr>
        <a:xfrm>
          <a:off x="0" y="0"/>
          <a:ext cx="0" cy="0"/>
          <a:chOff x="0" y="0"/>
          <a:chExt cx="0" cy="0"/>
        </a:xfrm>
      </p:grpSpPr>
      <p:sp>
        <p:nvSpPr>
          <p:cNvPr id="935" name="Google Shape;935;p58"/>
          <p:cNvSpPr txBox="1"/>
          <p:nvPr/>
        </p:nvSpPr>
        <p:spPr>
          <a:xfrm>
            <a:off x="3316050" y="1304175"/>
            <a:ext cx="57669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dirty="0">
                <a:solidFill>
                  <a:srgbClr val="3F3F3F"/>
                </a:solidFill>
                <a:latin typeface="Poppins"/>
                <a:ea typeface="Poppins"/>
                <a:cs typeface="Poppins"/>
                <a:sym typeface="Poppins"/>
              </a:rPr>
              <a:t>¿Qué información le gustaría recibir sobre los servicios turísticos de Comfandi?</a:t>
            </a:r>
            <a:endParaRPr dirty="0">
              <a:latin typeface="Poppins"/>
              <a:ea typeface="Poppins"/>
              <a:cs typeface="Poppins"/>
              <a:sym typeface="Poppins"/>
            </a:endParaRPr>
          </a:p>
        </p:txBody>
      </p:sp>
      <p:graphicFrame>
        <p:nvGraphicFramePr>
          <p:cNvPr id="936" name="Google Shape;936;p58"/>
          <p:cNvGraphicFramePr/>
          <p:nvPr>
            <p:extLst>
              <p:ext uri="{D42A27DB-BD31-4B8C-83A1-F6EECF244321}">
                <p14:modId xmlns:p14="http://schemas.microsoft.com/office/powerpoint/2010/main" val="2613799187"/>
              </p:ext>
            </p:extLst>
          </p:nvPr>
        </p:nvGraphicFramePr>
        <p:xfrm>
          <a:off x="484136" y="1874850"/>
          <a:ext cx="9171927" cy="4370100"/>
        </p:xfrm>
        <a:graphic>
          <a:graphicData uri="http://schemas.openxmlformats.org/drawingml/2006/chart">
            <c:chart xmlns:c="http://schemas.openxmlformats.org/drawingml/2006/chart" xmlns:r="http://schemas.openxmlformats.org/officeDocument/2006/relationships" r:id="rId3"/>
          </a:graphicData>
        </a:graphic>
      </p:graphicFrame>
      <p:sp>
        <p:nvSpPr>
          <p:cNvPr id="937" name="Google Shape;937;p58"/>
          <p:cNvSpPr/>
          <p:nvPr/>
        </p:nvSpPr>
        <p:spPr>
          <a:xfrm>
            <a:off x="0" y="6282200"/>
            <a:ext cx="6199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38" name="Google Shape;938;p5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39" name="Google Shape;939;p5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58"/>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INFORMACIÓN SOBRE LOS SERVICIOS TURÍSTICOS DE COMFANDI</a:t>
            </a:r>
            <a:endParaRPr/>
          </a:p>
        </p:txBody>
      </p:sp>
      <p:pic>
        <p:nvPicPr>
          <p:cNvPr id="941" name="Google Shape;941;p5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42" name="Google Shape;942;p58"/>
          <p:cNvSpPr/>
          <p:nvPr/>
        </p:nvSpPr>
        <p:spPr>
          <a:xfrm>
            <a:off x="0" y="6282200"/>
            <a:ext cx="12157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Q67_¿Qué información te gustaría recibir sobre las ofertas de turismo de Comfandi?</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3D717315-24B6-5F7F-5CFE-3CBFDFBE038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6"/>
        <p:cNvGrpSpPr/>
        <p:nvPr/>
      </p:nvGrpSpPr>
      <p:grpSpPr>
        <a:xfrm>
          <a:off x="0" y="0"/>
          <a:ext cx="0" cy="0"/>
          <a:chOff x="0" y="0"/>
          <a:chExt cx="0" cy="0"/>
        </a:xfrm>
      </p:grpSpPr>
      <p:sp>
        <p:nvSpPr>
          <p:cNvPr id="947" name="Google Shape;947;p59"/>
          <p:cNvSpPr txBox="1"/>
          <p:nvPr/>
        </p:nvSpPr>
        <p:spPr>
          <a:xfrm>
            <a:off x="405529" y="1235297"/>
            <a:ext cx="1134657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Poppins"/>
                <a:ea typeface="Poppins"/>
                <a:cs typeface="Poppins"/>
                <a:sym typeface="Poppins"/>
              </a:rPr>
              <a:t>¿Qué porcentaje de su ingreso mensual podría destinar para turismo?</a:t>
            </a:r>
            <a:endParaRPr>
              <a:latin typeface="Poppins"/>
              <a:ea typeface="Poppins"/>
              <a:cs typeface="Poppins"/>
              <a:sym typeface="Poppins"/>
            </a:endParaRPr>
          </a:p>
        </p:txBody>
      </p:sp>
      <p:graphicFrame>
        <p:nvGraphicFramePr>
          <p:cNvPr id="948" name="Google Shape;948;p59"/>
          <p:cNvGraphicFramePr/>
          <p:nvPr>
            <p:extLst>
              <p:ext uri="{D42A27DB-BD31-4B8C-83A1-F6EECF244321}">
                <p14:modId xmlns:p14="http://schemas.microsoft.com/office/powerpoint/2010/main" val="2827247953"/>
              </p:ext>
            </p:extLst>
          </p:nvPr>
        </p:nvGraphicFramePr>
        <p:xfrm>
          <a:off x="527600" y="1654350"/>
          <a:ext cx="11112300" cy="4345500"/>
        </p:xfrm>
        <a:graphic>
          <a:graphicData uri="http://schemas.openxmlformats.org/drawingml/2006/chart">
            <c:chart xmlns:c="http://schemas.openxmlformats.org/drawingml/2006/chart" xmlns:r="http://schemas.openxmlformats.org/officeDocument/2006/relationships" r:id="rId3"/>
          </a:graphicData>
        </a:graphic>
      </p:graphicFrame>
      <p:sp>
        <p:nvSpPr>
          <p:cNvPr id="949" name="Google Shape;949;p59"/>
          <p:cNvSpPr/>
          <p:nvPr/>
        </p:nvSpPr>
        <p:spPr>
          <a:xfrm>
            <a:off x="0" y="6282200"/>
            <a:ext cx="103302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50" name="Google Shape;950;p5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51" name="Google Shape;951;p5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59"/>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PRESUPUESTO DESTINADO PARA TURISMO</a:t>
            </a:r>
            <a:endParaRPr/>
          </a:p>
        </p:txBody>
      </p:sp>
      <p:pic>
        <p:nvPicPr>
          <p:cNvPr id="953" name="Google Shape;953;p59"/>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54" name="Google Shape;954;p59"/>
          <p:cNvSpPr/>
          <p:nvPr/>
        </p:nvSpPr>
        <p:spPr>
          <a:xfrm>
            <a:off x="0" y="6282200"/>
            <a:ext cx="12157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Q68 Pensando en salir de viaje con tu familia, a pasadía o a vacaciones ¿Qué porcentaje de tu ingreso mensual podrías  destinar para  turismo?</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EAE7C47C-4578-CEEF-36A8-F19365315994}"/>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8"/>
        <p:cNvGrpSpPr/>
        <p:nvPr/>
      </p:nvGrpSpPr>
      <p:grpSpPr>
        <a:xfrm>
          <a:off x="0" y="0"/>
          <a:ext cx="0" cy="0"/>
          <a:chOff x="0" y="0"/>
          <a:chExt cx="0" cy="0"/>
        </a:xfrm>
      </p:grpSpPr>
      <p:sp>
        <p:nvSpPr>
          <p:cNvPr id="959" name="Google Shape;959;p60"/>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60" name="Google Shape;960;p60"/>
          <p:cNvSpPr txBox="1"/>
          <p:nvPr/>
        </p:nvSpPr>
        <p:spPr>
          <a:xfrm>
            <a:off x="2729900" y="4506950"/>
            <a:ext cx="9016800" cy="1727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IMPACTO EN CALIDAD DE VIDA Y PRODUCTIVIDAD</a:t>
            </a:r>
            <a:endParaRPr sz="5400">
              <a:solidFill>
                <a:srgbClr val="FFFFFF"/>
              </a:solidFill>
              <a:latin typeface="Poppins Black"/>
              <a:ea typeface="Poppins Black"/>
              <a:cs typeface="Poppins Black"/>
              <a:sym typeface="Poppins Black"/>
            </a:endParaRPr>
          </a:p>
        </p:txBody>
      </p:sp>
      <p:pic>
        <p:nvPicPr>
          <p:cNvPr id="961" name="Google Shape;961;p60"/>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962" name="Google Shape;962;p60"/>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6"/>
        <p:cNvGrpSpPr/>
        <p:nvPr/>
      </p:nvGrpSpPr>
      <p:grpSpPr>
        <a:xfrm>
          <a:off x="0" y="0"/>
          <a:ext cx="0" cy="0"/>
          <a:chOff x="0" y="0"/>
          <a:chExt cx="0" cy="0"/>
        </a:xfrm>
      </p:grpSpPr>
      <p:graphicFrame>
        <p:nvGraphicFramePr>
          <p:cNvPr id="967" name="Google Shape;967;p61"/>
          <p:cNvGraphicFramePr/>
          <p:nvPr>
            <p:extLst>
              <p:ext uri="{D42A27DB-BD31-4B8C-83A1-F6EECF244321}">
                <p14:modId xmlns:p14="http://schemas.microsoft.com/office/powerpoint/2010/main" val="2233184800"/>
              </p:ext>
            </p:extLst>
          </p:nvPr>
        </p:nvGraphicFramePr>
        <p:xfrm>
          <a:off x="2225723" y="1633825"/>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968" name="Google Shape;968;p61"/>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69" name="Google Shape;969;p6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70" name="Google Shape;970;p6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61"/>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pic>
        <p:nvPicPr>
          <p:cNvPr id="972" name="Google Shape;972;p6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73" name="Google Shape;973;p61"/>
          <p:cNvSpPr/>
          <p:nvPr/>
        </p:nvSpPr>
        <p:spPr>
          <a:xfrm>
            <a:off x="34364" y="6288600"/>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974" name="Google Shape;974;p61"/>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75" name="Google Shape;975;p61"/>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1"/>
        <p:cNvGrpSpPr/>
        <p:nvPr/>
      </p:nvGrpSpPr>
      <p:grpSpPr>
        <a:xfrm>
          <a:off x="0" y="0"/>
          <a:ext cx="0" cy="0"/>
          <a:chOff x="0" y="0"/>
          <a:chExt cx="0" cy="0"/>
        </a:xfrm>
      </p:grpSpPr>
      <p:graphicFrame>
        <p:nvGraphicFramePr>
          <p:cNvPr id="982" name="Google Shape;982;p62"/>
          <p:cNvGraphicFramePr/>
          <p:nvPr>
            <p:extLst>
              <p:ext uri="{D42A27DB-BD31-4B8C-83A1-F6EECF244321}">
                <p14:modId xmlns:p14="http://schemas.microsoft.com/office/powerpoint/2010/main" val="435044760"/>
              </p:ext>
            </p:extLst>
          </p:nvPr>
        </p:nvGraphicFramePr>
        <p:xfrm>
          <a:off x="1881770" y="1950500"/>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983" name="Google Shape;983;p6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4" name="Google Shape;984;p6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985" name="Google Shape;985;p62"/>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6" name="Google Shape;986;p6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87" name="Google Shape;987;p6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62"/>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pic>
        <p:nvPicPr>
          <p:cNvPr id="989" name="Google Shape;989;p6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90" name="Google Shape;990;p62"/>
          <p:cNvSpPr/>
          <p:nvPr/>
        </p:nvSpPr>
        <p:spPr>
          <a:xfrm>
            <a:off x="34364" y="6273750"/>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991" name="Google Shape;991;p62"/>
          <p:cNvSpPr txBox="1"/>
          <p:nvPr/>
        </p:nvSpPr>
        <p:spPr>
          <a:xfrm>
            <a:off x="2680350" y="1306725"/>
            <a:ext cx="6831300" cy="320700"/>
          </a:xfrm>
          <a:prstGeom prst="rect">
            <a:avLst/>
          </a:prstGeom>
          <a:noFill/>
          <a:ln>
            <a:noFill/>
          </a:ln>
        </p:spPr>
        <p:txBody>
          <a:bodyPr spcFirstLastPara="1" wrap="square" lIns="0" tIns="12700" rIns="0" bIns="0" anchor="t" anchorCtr="0">
            <a:spAutoFit/>
          </a:bodyPr>
          <a:lstStyle/>
          <a:p>
            <a:pPr marL="12700" marR="0" lvl="0" indent="0" algn="ctr" rtl="0">
              <a:spcBef>
                <a:spcPts val="100"/>
              </a:spcBef>
              <a:spcAft>
                <a:spcPts val="0"/>
              </a:spcAft>
              <a:buNone/>
            </a:pPr>
            <a:r>
              <a:rPr lang="es-CO" sz="2000" b="1">
                <a:solidFill>
                  <a:schemeClr val="dk1"/>
                </a:solidFill>
                <a:latin typeface="Arial Rounded"/>
                <a:ea typeface="Arial Rounded"/>
                <a:cs typeface="Arial Rounded"/>
                <a:sym typeface="Arial Rounded"/>
              </a:rPr>
              <a:t>QUIENES AFIRMARON QUE FUE MUCHO EL IMPACTO</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7"/>
        <p:cNvGrpSpPr/>
        <p:nvPr/>
      </p:nvGrpSpPr>
      <p:grpSpPr>
        <a:xfrm>
          <a:off x="0" y="0"/>
          <a:ext cx="0" cy="0"/>
          <a:chOff x="0" y="0"/>
          <a:chExt cx="0" cy="0"/>
        </a:xfrm>
      </p:grpSpPr>
      <p:graphicFrame>
        <p:nvGraphicFramePr>
          <p:cNvPr id="998" name="Google Shape;998;p63"/>
          <p:cNvGraphicFramePr/>
          <p:nvPr>
            <p:extLst>
              <p:ext uri="{D42A27DB-BD31-4B8C-83A1-F6EECF244321}">
                <p14:modId xmlns:p14="http://schemas.microsoft.com/office/powerpoint/2010/main" val="1601063175"/>
              </p:ext>
            </p:extLst>
          </p:nvPr>
        </p:nvGraphicFramePr>
        <p:xfrm>
          <a:off x="5284750" y="1781300"/>
          <a:ext cx="67056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999" name="Google Shape;999;p63"/>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00" name="Google Shape;1000;p63"/>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01" name="Google Shape;1001;p63"/>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02" name="Google Shape;1002;p6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03" name="Google Shape;1003;p63"/>
          <p:cNvSpPr/>
          <p:nvPr/>
        </p:nvSpPr>
        <p:spPr>
          <a:xfrm>
            <a:off x="0" y="237250"/>
            <a:ext cx="121812" cy="1268425"/>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63"/>
          <p:cNvSpPr txBox="1"/>
          <p:nvPr/>
        </p:nvSpPr>
        <p:spPr>
          <a:xfrm>
            <a:off x="229970" y="170025"/>
            <a:ext cx="9729000" cy="1398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CÓMO CALIFICAS EL NIVEL DE FELICIDAD GENERAL EN COMPARACIÓN CON EL ESTADO EMOCIONAL ANTES DEL VIAJE</a:t>
            </a:r>
            <a:endParaRPr/>
          </a:p>
        </p:txBody>
      </p:sp>
      <p:pic>
        <p:nvPicPr>
          <p:cNvPr id="1005" name="Google Shape;1005;p6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06" name="Google Shape;1006;p63"/>
          <p:cNvSpPr/>
          <p:nvPr/>
        </p:nvSpPr>
        <p:spPr>
          <a:xfrm>
            <a:off x="34364" y="6279675"/>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1007" name="Google Shape;1007;p63"/>
          <p:cNvSpPr/>
          <p:nvPr/>
        </p:nvSpPr>
        <p:spPr>
          <a:xfrm>
            <a:off x="550925" y="2209525"/>
            <a:ext cx="4458000" cy="3174900"/>
          </a:xfrm>
          <a:prstGeom prst="roundRect">
            <a:avLst>
              <a:gd name="adj" fmla="val 16667"/>
            </a:avLst>
          </a:prstGeom>
          <a:solidFill>
            <a:srgbClr val="E8ECF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008" name="Google Shape;1008;p63"/>
          <p:cNvPicPr preferRelativeResize="0"/>
          <p:nvPr/>
        </p:nvPicPr>
        <p:blipFill rotWithShape="1">
          <a:blip r:embed="rId5">
            <a:alphaModFix/>
          </a:blip>
          <a:srcRect r="8809"/>
          <a:stretch/>
        </p:blipFill>
        <p:spPr>
          <a:xfrm>
            <a:off x="405400" y="2092500"/>
            <a:ext cx="4458000" cy="3174900"/>
          </a:xfrm>
          <a:prstGeom prst="roundRect">
            <a:avLst>
              <a:gd name="adj" fmla="val 16667"/>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2"/>
        <p:cNvGrpSpPr/>
        <p:nvPr/>
      </p:nvGrpSpPr>
      <p:grpSpPr>
        <a:xfrm>
          <a:off x="0" y="0"/>
          <a:ext cx="0" cy="0"/>
          <a:chOff x="0" y="0"/>
          <a:chExt cx="0" cy="0"/>
        </a:xfrm>
      </p:grpSpPr>
      <p:graphicFrame>
        <p:nvGraphicFramePr>
          <p:cNvPr id="1013" name="Google Shape;1013;p64"/>
          <p:cNvGraphicFramePr/>
          <p:nvPr>
            <p:extLst>
              <p:ext uri="{D42A27DB-BD31-4B8C-83A1-F6EECF244321}">
                <p14:modId xmlns:p14="http://schemas.microsoft.com/office/powerpoint/2010/main" val="3597160310"/>
              </p:ext>
            </p:extLst>
          </p:nvPr>
        </p:nvGraphicFramePr>
        <p:xfrm>
          <a:off x="2057400" y="1447800"/>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1014" name="Google Shape;1014;p64"/>
          <p:cNvSpPr/>
          <p:nvPr/>
        </p:nvSpPr>
        <p:spPr>
          <a:xfrm rot="5400000">
            <a:off x="7279088" y="3286209"/>
            <a:ext cx="274319" cy="2693504"/>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1015;p64"/>
          <p:cNvSpPr/>
          <p:nvPr/>
        </p:nvSpPr>
        <p:spPr>
          <a:xfrm rot="5400000">
            <a:off x="7101840" y="2404351"/>
            <a:ext cx="274319" cy="24384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6" name="Google Shape;1016;p64"/>
          <p:cNvSpPr/>
          <p:nvPr/>
        </p:nvSpPr>
        <p:spPr>
          <a:xfrm rot="5400000">
            <a:off x="6879866" y="1623948"/>
            <a:ext cx="274319" cy="1967948"/>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7" name="Google Shape;1017;p64"/>
          <p:cNvSpPr txBox="1"/>
          <p:nvPr/>
        </p:nvSpPr>
        <p:spPr>
          <a:xfrm>
            <a:off x="7417186" y="4618856"/>
            <a:ext cx="587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Calibri"/>
                <a:ea typeface="Calibri"/>
                <a:cs typeface="Calibri"/>
                <a:sym typeface="Calibri"/>
              </a:rPr>
              <a:t>68%</a:t>
            </a:r>
            <a:endParaRPr sz="1800">
              <a:solidFill>
                <a:schemeClr val="dk1"/>
              </a:solidFill>
              <a:latin typeface="Calibri"/>
              <a:ea typeface="Calibri"/>
              <a:cs typeface="Calibri"/>
              <a:sym typeface="Calibri"/>
            </a:endParaRPr>
          </a:p>
        </p:txBody>
      </p:sp>
      <p:sp>
        <p:nvSpPr>
          <p:cNvPr id="1018" name="Google Shape;1018;p64"/>
          <p:cNvSpPr txBox="1"/>
          <p:nvPr/>
        </p:nvSpPr>
        <p:spPr>
          <a:xfrm>
            <a:off x="7255564" y="3569826"/>
            <a:ext cx="587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Calibri"/>
                <a:ea typeface="Calibri"/>
                <a:cs typeface="Calibri"/>
                <a:sym typeface="Calibri"/>
              </a:rPr>
              <a:t>59%</a:t>
            </a:r>
            <a:endParaRPr sz="1800">
              <a:solidFill>
                <a:schemeClr val="dk1"/>
              </a:solidFill>
              <a:latin typeface="Calibri"/>
              <a:ea typeface="Calibri"/>
              <a:cs typeface="Calibri"/>
              <a:sym typeface="Calibri"/>
            </a:endParaRPr>
          </a:p>
        </p:txBody>
      </p:sp>
      <p:sp>
        <p:nvSpPr>
          <p:cNvPr id="1019" name="Google Shape;1019;p64"/>
          <p:cNvSpPr txBox="1"/>
          <p:nvPr/>
        </p:nvSpPr>
        <p:spPr>
          <a:xfrm>
            <a:off x="7017025" y="2586756"/>
            <a:ext cx="587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Calibri"/>
                <a:ea typeface="Calibri"/>
                <a:cs typeface="Calibri"/>
                <a:sym typeface="Calibri"/>
              </a:rPr>
              <a:t>47%</a:t>
            </a:r>
            <a:endParaRPr sz="1800">
              <a:solidFill>
                <a:schemeClr val="dk1"/>
              </a:solidFill>
              <a:latin typeface="Calibri"/>
              <a:ea typeface="Calibri"/>
              <a:cs typeface="Calibri"/>
              <a:sym typeface="Calibri"/>
            </a:endParaRPr>
          </a:p>
        </p:txBody>
      </p:sp>
      <p:sp>
        <p:nvSpPr>
          <p:cNvPr id="1020" name="Google Shape;1020;p6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21" name="Google Shape;1021;p6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22" name="Google Shape;1022;p64"/>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23" name="Google Shape;1023;p6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24" name="Google Shape;1024;p6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64"/>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pic>
        <p:nvPicPr>
          <p:cNvPr id="1026" name="Google Shape;1026;p6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27" name="Google Shape;1027;p64"/>
          <p:cNvSpPr/>
          <p:nvPr/>
        </p:nvSpPr>
        <p:spPr>
          <a:xfrm>
            <a:off x="34364" y="6285018"/>
            <a:ext cx="105660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 ?</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53"/>
        <p:cNvGrpSpPr/>
        <p:nvPr/>
      </p:nvGrpSpPr>
      <p:grpSpPr>
        <a:xfrm>
          <a:off x="0" y="0"/>
          <a:ext cx="0" cy="0"/>
          <a:chOff x="0" y="0"/>
          <a:chExt cx="0" cy="0"/>
        </a:xfrm>
      </p:grpSpPr>
      <p:sp>
        <p:nvSpPr>
          <p:cNvPr id="154" name="Google Shape;154;p6"/>
          <p:cNvSpPr/>
          <p:nvPr/>
        </p:nvSpPr>
        <p:spPr>
          <a:xfrm>
            <a:off x="0" y="6370525"/>
            <a:ext cx="121920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5" name="Google Shape;155;p6"/>
          <p:cNvSpPr/>
          <p:nvPr/>
        </p:nvSpPr>
        <p:spPr>
          <a:xfrm>
            <a:off x="8965" y="6370525"/>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Q13 ¿Con qué frecuencia sueles salir de viaje o pasadía?</a:t>
            </a:r>
            <a:endParaRPr>
              <a:solidFill>
                <a:schemeClr val="lt1"/>
              </a:solidFill>
              <a:latin typeface="Poppins"/>
              <a:ea typeface="Poppins"/>
              <a:cs typeface="Poppins"/>
              <a:sym typeface="Poppins"/>
            </a:endParaRPr>
          </a:p>
        </p:txBody>
      </p:sp>
      <p:graphicFrame>
        <p:nvGraphicFramePr>
          <p:cNvPr id="157" name="Google Shape;157;p6"/>
          <p:cNvGraphicFramePr/>
          <p:nvPr>
            <p:extLst>
              <p:ext uri="{D42A27DB-BD31-4B8C-83A1-F6EECF244321}">
                <p14:modId xmlns:p14="http://schemas.microsoft.com/office/powerpoint/2010/main" val="2244957360"/>
              </p:ext>
            </p:extLst>
          </p:nvPr>
        </p:nvGraphicFramePr>
        <p:xfrm>
          <a:off x="973650" y="1733850"/>
          <a:ext cx="10244700" cy="3390300"/>
        </p:xfrm>
        <a:graphic>
          <a:graphicData uri="http://schemas.openxmlformats.org/drawingml/2006/chart">
            <c:chart xmlns:c="http://schemas.openxmlformats.org/drawingml/2006/chart" xmlns:r="http://schemas.openxmlformats.org/officeDocument/2006/relationships" r:id="rId3"/>
          </a:graphicData>
        </a:graphic>
      </p:graphicFrame>
      <p:sp>
        <p:nvSpPr>
          <p:cNvPr id="158" name="Google Shape;158;p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59" name="Google Shape;159;p6"/>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6"/>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FRECUENCIA DE VIAJES TURÍSTICOS O PASADÍAS</a:t>
            </a:r>
            <a:endParaRPr/>
          </a:p>
        </p:txBody>
      </p:sp>
      <p:pic>
        <p:nvPicPr>
          <p:cNvPr id="161" name="Google Shape;161;p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1D0AE3B8-068B-0D1E-6139-8A449C3D8F34}"/>
              </a:ext>
            </a:extLst>
          </p:cNvPr>
          <p:cNvSpPr txBox="1"/>
          <p:nvPr/>
        </p:nvSpPr>
        <p:spPr>
          <a:xfrm>
            <a:off x="10527400" y="638971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1"/>
        <p:cNvGrpSpPr/>
        <p:nvPr/>
      </p:nvGrpSpPr>
      <p:grpSpPr>
        <a:xfrm>
          <a:off x="0" y="0"/>
          <a:ext cx="0" cy="0"/>
          <a:chOff x="0" y="0"/>
          <a:chExt cx="0" cy="0"/>
        </a:xfrm>
      </p:grpSpPr>
      <p:sp>
        <p:nvSpPr>
          <p:cNvPr id="1032" name="Google Shape;1032;p65"/>
          <p:cNvSpPr txBox="1"/>
          <p:nvPr/>
        </p:nvSpPr>
        <p:spPr>
          <a:xfrm>
            <a:off x="1475095" y="1106314"/>
            <a:ext cx="9241800" cy="320700"/>
          </a:xfrm>
          <a:prstGeom prst="rect">
            <a:avLst/>
          </a:prstGeom>
          <a:noFill/>
          <a:ln>
            <a:noFill/>
          </a:ln>
        </p:spPr>
        <p:txBody>
          <a:bodyPr spcFirstLastPara="1" wrap="square" lIns="0" tIns="12700" rIns="0" bIns="0" anchor="t" anchorCtr="0">
            <a:spAutoFit/>
          </a:bodyPr>
          <a:lstStyle/>
          <a:p>
            <a:pPr marL="12700" marR="0" lvl="0" indent="0" algn="ctr" rtl="0">
              <a:spcBef>
                <a:spcPts val="100"/>
              </a:spcBef>
              <a:spcAft>
                <a:spcPts val="0"/>
              </a:spcAft>
              <a:buNone/>
            </a:pPr>
            <a:r>
              <a:rPr lang="es-CO" sz="2000" b="1">
                <a:solidFill>
                  <a:schemeClr val="dk1"/>
                </a:solidFill>
                <a:latin typeface="Poppins"/>
                <a:ea typeface="Poppins"/>
                <a:cs typeface="Poppins"/>
                <a:sym typeface="Poppins"/>
              </a:rPr>
              <a:t>QUIENES CALIFICARON CON 8, 9 O 10 LOS SIGUIENTES ASPECTOS</a:t>
            </a:r>
            <a:endParaRPr>
              <a:solidFill>
                <a:schemeClr val="dk1"/>
              </a:solidFill>
              <a:latin typeface="Poppins"/>
              <a:ea typeface="Poppins"/>
              <a:cs typeface="Poppins"/>
              <a:sym typeface="Poppins"/>
            </a:endParaRPr>
          </a:p>
        </p:txBody>
      </p:sp>
      <p:graphicFrame>
        <p:nvGraphicFramePr>
          <p:cNvPr id="1033" name="Google Shape;1033;p65"/>
          <p:cNvGraphicFramePr/>
          <p:nvPr>
            <p:extLst>
              <p:ext uri="{D42A27DB-BD31-4B8C-83A1-F6EECF244321}">
                <p14:modId xmlns:p14="http://schemas.microsoft.com/office/powerpoint/2010/main" val="412712772"/>
              </p:ext>
            </p:extLst>
          </p:nvPr>
        </p:nvGraphicFramePr>
        <p:xfrm>
          <a:off x="2057395" y="1703968"/>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1034" name="Google Shape;1034;p65"/>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35" name="Google Shape;1035;p65"/>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36" name="Google Shape;1036;p65"/>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37" name="Google Shape;1037;p6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38" name="Google Shape;1038;p6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39" name="Google Shape;1039;p6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40" name="Google Shape;1040;p65"/>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sp>
        <p:nvSpPr>
          <p:cNvPr id="1041" name="Google Shape;1041;p65"/>
          <p:cNvSpPr/>
          <p:nvPr/>
        </p:nvSpPr>
        <p:spPr>
          <a:xfrm>
            <a:off x="34364" y="6282188"/>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7"/>
        <p:cNvGrpSpPr/>
        <p:nvPr/>
      </p:nvGrpSpPr>
      <p:grpSpPr>
        <a:xfrm>
          <a:off x="0" y="0"/>
          <a:ext cx="0" cy="0"/>
          <a:chOff x="0" y="0"/>
          <a:chExt cx="0" cy="0"/>
        </a:xfrm>
      </p:grpSpPr>
      <p:sp>
        <p:nvSpPr>
          <p:cNvPr id="1048" name="Google Shape;1048;p66"/>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49" name="Google Shape;1049;p66"/>
          <p:cNvSpPr txBox="1"/>
          <p:nvPr/>
        </p:nvSpPr>
        <p:spPr>
          <a:xfrm>
            <a:off x="4530700" y="4506950"/>
            <a:ext cx="9016800" cy="1727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COMUNICACIÓN Y PUBLICIDAD</a:t>
            </a:r>
            <a:endParaRPr sz="5400">
              <a:solidFill>
                <a:srgbClr val="FFFFFF"/>
              </a:solidFill>
              <a:latin typeface="Poppins Black"/>
              <a:ea typeface="Poppins Black"/>
              <a:cs typeface="Poppins Black"/>
              <a:sym typeface="Poppins Black"/>
            </a:endParaRPr>
          </a:p>
        </p:txBody>
      </p:sp>
      <p:pic>
        <p:nvPicPr>
          <p:cNvPr id="1050" name="Google Shape;1050;p66"/>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1051" name="Google Shape;1051;p66"/>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5"/>
        <p:cNvGrpSpPr/>
        <p:nvPr/>
      </p:nvGrpSpPr>
      <p:grpSpPr>
        <a:xfrm>
          <a:off x="0" y="0"/>
          <a:ext cx="0" cy="0"/>
          <a:chOff x="0" y="0"/>
          <a:chExt cx="0" cy="0"/>
        </a:xfrm>
      </p:grpSpPr>
      <p:sp>
        <p:nvSpPr>
          <p:cNvPr id="1056" name="Google Shape;1056;p67"/>
          <p:cNvSpPr/>
          <p:nvPr/>
        </p:nvSpPr>
        <p:spPr>
          <a:xfrm>
            <a:off x="0" y="6216800"/>
            <a:ext cx="78333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57" name="Google Shape;1057;p67"/>
          <p:cNvSpPr/>
          <p:nvPr/>
        </p:nvSpPr>
        <p:spPr>
          <a:xfrm>
            <a:off x="34364" y="6197550"/>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Q69¿Has visto publicidad o comunicación sobre la oferta de turismo de Comfandi?</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Q70¿Dónde has visto la oferta de turismo de Comfandi? </a:t>
            </a:r>
            <a:endParaRPr sz="1100">
              <a:solidFill>
                <a:schemeClr val="lt1"/>
              </a:solidFill>
              <a:latin typeface="Poppins"/>
              <a:ea typeface="Poppins"/>
              <a:cs typeface="Poppins"/>
              <a:sym typeface="Poppins"/>
            </a:endParaRPr>
          </a:p>
        </p:txBody>
      </p:sp>
      <p:graphicFrame>
        <p:nvGraphicFramePr>
          <p:cNvPr id="1059" name="Google Shape;1059;p67"/>
          <p:cNvGraphicFramePr/>
          <p:nvPr>
            <p:extLst>
              <p:ext uri="{D42A27DB-BD31-4B8C-83A1-F6EECF244321}">
                <p14:modId xmlns:p14="http://schemas.microsoft.com/office/powerpoint/2010/main" val="1903269466"/>
              </p:ext>
            </p:extLst>
          </p:nvPr>
        </p:nvGraphicFramePr>
        <p:xfrm>
          <a:off x="385812" y="4288062"/>
          <a:ext cx="3343275" cy="864000"/>
        </p:xfrm>
        <a:graphic>
          <a:graphicData uri="http://schemas.openxmlformats.org/drawingml/2006/table">
            <a:tbl>
              <a:tblPr>
                <a:noFill/>
                <a:tableStyleId>{7F499203-3B72-4C06-B0C1-5AE38FECDAE8}</a:tableStyleId>
              </a:tblPr>
              <a:tblGrid>
                <a:gridCol w="411150">
                  <a:extLst>
                    <a:ext uri="{9D8B030D-6E8A-4147-A177-3AD203B41FA5}">
                      <a16:colId xmlns:a16="http://schemas.microsoft.com/office/drawing/2014/main" val="20000"/>
                    </a:ext>
                  </a:extLst>
                </a:gridCol>
                <a:gridCol w="76517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84297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No afiliado</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Sí</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48%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74%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63%</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r" rtl="0">
                        <a:lnSpc>
                          <a:spcPct val="100000"/>
                        </a:lnSpc>
                        <a:spcBef>
                          <a:spcPts val="0"/>
                        </a:spcBef>
                        <a:spcAft>
                          <a:spcPts val="0"/>
                        </a:spcAft>
                        <a:buClr>
                          <a:srgbClr val="7F7F7F"/>
                        </a:buClr>
                        <a:buSzPts val="1100"/>
                        <a:buFont typeface="Arial"/>
                        <a:buNone/>
                      </a:pPr>
                      <a:r>
                        <a:rPr lang="es-CO" sz="1100" u="none" strike="noStrike" cap="none">
                          <a:solidFill>
                            <a:srgbClr val="7F7F7F"/>
                          </a:solidFill>
                          <a:latin typeface="Arial"/>
                          <a:ea typeface="Arial"/>
                          <a:cs typeface="Arial"/>
                          <a:sym typeface="Arial"/>
                        </a:rPr>
                        <a:t>Base: </a:t>
                      </a:r>
                      <a:endParaRPr sz="11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384</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1060" name="Google Shape;1060;p67"/>
          <p:cNvSpPr txBox="1"/>
          <p:nvPr/>
        </p:nvSpPr>
        <p:spPr>
          <a:xfrm>
            <a:off x="354500" y="1358675"/>
            <a:ext cx="3405900" cy="1139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No han visto publicidad o comunicación sobre la oferta de turismo de Comfandi</a:t>
            </a:r>
            <a:endParaRPr sz="1700" b="1">
              <a:solidFill>
                <a:srgbClr val="3F3F3F"/>
              </a:solidFill>
              <a:latin typeface="Poppins"/>
              <a:ea typeface="Poppins"/>
              <a:cs typeface="Poppins"/>
              <a:sym typeface="Poppins"/>
            </a:endParaRPr>
          </a:p>
        </p:txBody>
      </p:sp>
      <p:sp>
        <p:nvSpPr>
          <p:cNvPr id="1061" name="Google Shape;1061;p67"/>
          <p:cNvSpPr txBox="1"/>
          <p:nvPr/>
        </p:nvSpPr>
        <p:spPr>
          <a:xfrm>
            <a:off x="1428500" y="2811035"/>
            <a:ext cx="12579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4000" b="1" dirty="0">
                <a:solidFill>
                  <a:srgbClr val="3F3F3F"/>
                </a:solidFill>
                <a:latin typeface="Arial Rounded"/>
                <a:ea typeface="Arial Rounded"/>
                <a:cs typeface="Arial Rounded"/>
                <a:sym typeface="Arial Rounded"/>
              </a:rPr>
              <a:t>63%</a:t>
            </a:r>
            <a:endParaRPr sz="4000" b="1" dirty="0">
              <a:solidFill>
                <a:srgbClr val="3F3F3F"/>
              </a:solidFill>
              <a:latin typeface="Arial Rounded"/>
              <a:ea typeface="Arial Rounded"/>
              <a:cs typeface="Arial Rounded"/>
              <a:sym typeface="Arial Rounded"/>
            </a:endParaRPr>
          </a:p>
        </p:txBody>
      </p:sp>
      <p:graphicFrame>
        <p:nvGraphicFramePr>
          <p:cNvPr id="1062" name="Google Shape;1062;p67"/>
          <p:cNvGraphicFramePr/>
          <p:nvPr>
            <p:extLst>
              <p:ext uri="{D42A27DB-BD31-4B8C-83A1-F6EECF244321}">
                <p14:modId xmlns:p14="http://schemas.microsoft.com/office/powerpoint/2010/main" val="3636325371"/>
              </p:ext>
            </p:extLst>
          </p:nvPr>
        </p:nvGraphicFramePr>
        <p:xfrm>
          <a:off x="3505474" y="1441589"/>
          <a:ext cx="8300713" cy="4616785"/>
        </p:xfrm>
        <a:graphic>
          <a:graphicData uri="http://schemas.openxmlformats.org/drawingml/2006/chart">
            <c:chart xmlns:c="http://schemas.openxmlformats.org/drawingml/2006/chart" xmlns:r="http://schemas.openxmlformats.org/officeDocument/2006/relationships" r:id="rId3"/>
          </a:graphicData>
        </a:graphic>
      </p:graphicFrame>
      <p:sp>
        <p:nvSpPr>
          <p:cNvPr id="1064" name="Google Shape;1064;p67"/>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65" name="Google Shape;1065;p67"/>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66" name="Google Shape;1066;p6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67" name="Google Shape;1067;p67"/>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68" name="Google Shape;1068;p67"/>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69" name="Google Shape;1069;p67"/>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dirty="0">
                <a:solidFill>
                  <a:srgbClr val="2038B2"/>
                </a:solidFill>
                <a:latin typeface="Poppins Black"/>
                <a:ea typeface="Poppins Black"/>
                <a:cs typeface="Poppins Black"/>
                <a:sym typeface="Poppins Black"/>
              </a:rPr>
              <a:t>CONOCIMIENTO SOBRE PUBLICIDAD DEL TURISMO DE COMFANDI</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3"/>
        <p:cNvGrpSpPr/>
        <p:nvPr/>
      </p:nvGrpSpPr>
      <p:grpSpPr>
        <a:xfrm>
          <a:off x="0" y="0"/>
          <a:ext cx="0" cy="0"/>
          <a:chOff x="0" y="0"/>
          <a:chExt cx="0" cy="0"/>
        </a:xfrm>
      </p:grpSpPr>
      <p:sp>
        <p:nvSpPr>
          <p:cNvPr id="1074" name="Google Shape;1074;p68"/>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1075" name="Google Shape;1075;p68"/>
          <p:cNvGraphicFramePr/>
          <p:nvPr/>
        </p:nvGraphicFramePr>
        <p:xfrm>
          <a:off x="2467425" y="1175951"/>
          <a:ext cx="7638300" cy="326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76" name="Google Shape;1076;p68"/>
          <p:cNvGraphicFramePr/>
          <p:nvPr>
            <p:extLst>
              <p:ext uri="{D42A27DB-BD31-4B8C-83A1-F6EECF244321}">
                <p14:modId xmlns:p14="http://schemas.microsoft.com/office/powerpoint/2010/main" val="115432741"/>
              </p:ext>
            </p:extLst>
          </p:nvPr>
        </p:nvGraphicFramePr>
        <p:xfrm>
          <a:off x="4038600" y="4601028"/>
          <a:ext cx="4495775" cy="1518885"/>
        </p:xfrm>
        <a:graphic>
          <a:graphicData uri="http://schemas.openxmlformats.org/drawingml/2006/table">
            <a:tbl>
              <a:tblPr>
                <a:noFill/>
                <a:tableStyleId>{7F499203-3B72-4C06-B0C1-5AE38FECDAE8}</a:tableStyleId>
              </a:tblPr>
              <a:tblGrid>
                <a:gridCol w="723075">
                  <a:extLst>
                    <a:ext uri="{9D8B030D-6E8A-4147-A177-3AD203B41FA5}">
                      <a16:colId xmlns:a16="http://schemas.microsoft.com/office/drawing/2014/main" val="20000"/>
                    </a:ext>
                  </a:extLst>
                </a:gridCol>
                <a:gridCol w="984550">
                  <a:extLst>
                    <a:ext uri="{9D8B030D-6E8A-4147-A177-3AD203B41FA5}">
                      <a16:colId xmlns:a16="http://schemas.microsoft.com/office/drawing/2014/main" val="20001"/>
                    </a:ext>
                  </a:extLst>
                </a:gridCol>
                <a:gridCol w="1201050">
                  <a:extLst>
                    <a:ext uri="{9D8B030D-6E8A-4147-A177-3AD203B41FA5}">
                      <a16:colId xmlns:a16="http://schemas.microsoft.com/office/drawing/2014/main" val="20002"/>
                    </a:ext>
                  </a:extLst>
                </a:gridCol>
                <a:gridCol w="1084625">
                  <a:extLst>
                    <a:ext uri="{9D8B030D-6E8A-4147-A177-3AD203B41FA5}">
                      <a16:colId xmlns:a16="http://schemas.microsoft.com/office/drawing/2014/main" val="20003"/>
                    </a:ext>
                  </a:extLst>
                </a:gridCol>
                <a:gridCol w="50247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Excelente</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Buena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400" b="1" i="0" u="none" strike="noStrike" cap="none">
                          <a:solidFill>
                            <a:schemeClr val="dk1"/>
                          </a:solidFill>
                          <a:latin typeface="Arial"/>
                          <a:ea typeface="Arial"/>
                          <a:cs typeface="Arial"/>
                          <a:sym typeface="Arial"/>
                        </a:rPr>
                        <a:t>47%</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Regular</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28%</a:t>
                      </a:r>
                      <a:endParaRPr dirty="0"/>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Mala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Muy mala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157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74</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153</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dirty="0">
                          <a:solidFill>
                            <a:srgbClr val="BFBFBF"/>
                          </a:solidFill>
                          <a:latin typeface="Arial"/>
                          <a:ea typeface="Arial"/>
                          <a:cs typeface="Arial"/>
                          <a:sym typeface="Arial"/>
                        </a:rPr>
                        <a:t>384</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1077" name="Google Shape;1077;p68"/>
          <p:cNvSpPr/>
          <p:nvPr/>
        </p:nvSpPr>
        <p:spPr>
          <a:xfrm>
            <a:off x="34364" y="6282188"/>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Q71 ¿Qué opinas de la comunicación y publicidad de la marca Comfandi en general?</a:t>
            </a:r>
            <a:endParaRPr sz="1100">
              <a:solidFill>
                <a:schemeClr val="lt1"/>
              </a:solidFill>
              <a:latin typeface="Poppins"/>
              <a:ea typeface="Poppins"/>
              <a:cs typeface="Poppins"/>
              <a:sym typeface="Poppins"/>
            </a:endParaRPr>
          </a:p>
        </p:txBody>
      </p:sp>
      <p:sp>
        <p:nvSpPr>
          <p:cNvPr id="1078" name="Google Shape;1078;p68"/>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79" name="Google Shape;1079;p68"/>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80" name="Google Shape;1080;p6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81" name="Google Shape;1081;p6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82" name="Google Shape;1082;p6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83" name="Google Shape;1083;p68"/>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OPINIÓN DE LA COMUNICACIÓN Y PUBLICIDAD DE COMFANDI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7"/>
        <p:cNvGrpSpPr/>
        <p:nvPr/>
      </p:nvGrpSpPr>
      <p:grpSpPr>
        <a:xfrm>
          <a:off x="0" y="0"/>
          <a:ext cx="0" cy="0"/>
          <a:chOff x="0" y="0"/>
          <a:chExt cx="0" cy="0"/>
        </a:xfrm>
      </p:grpSpPr>
      <p:grpSp>
        <p:nvGrpSpPr>
          <p:cNvPr id="1088" name="Google Shape;1088;p69"/>
          <p:cNvGrpSpPr/>
          <p:nvPr/>
        </p:nvGrpSpPr>
        <p:grpSpPr>
          <a:xfrm>
            <a:off x="1333500" y="990564"/>
            <a:ext cx="9525000" cy="4770531"/>
            <a:chOff x="1219200" y="1056469"/>
            <a:chExt cx="9525000" cy="3439331"/>
          </a:xfrm>
        </p:grpSpPr>
        <p:graphicFrame>
          <p:nvGraphicFramePr>
            <p:cNvPr id="1089" name="Google Shape;1089;p69"/>
            <p:cNvGraphicFramePr/>
            <p:nvPr/>
          </p:nvGraphicFramePr>
          <p:xfrm>
            <a:off x="1219200" y="1371600"/>
            <a:ext cx="9525000"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1090" name="Google Shape;1090;p69"/>
            <p:cNvSpPr/>
            <p:nvPr/>
          </p:nvSpPr>
          <p:spPr>
            <a:xfrm rot="-5400000">
              <a:off x="1625988" y="3061070"/>
              <a:ext cx="21183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 Es atractiva y llamativa</a:t>
              </a:r>
              <a:endParaRPr sz="1200">
                <a:solidFill>
                  <a:srgbClr val="7F7F7F"/>
                </a:solidFill>
                <a:latin typeface="Poppins"/>
                <a:ea typeface="Poppins"/>
                <a:cs typeface="Poppins"/>
                <a:sym typeface="Poppins"/>
              </a:endParaRPr>
            </a:p>
          </p:txBody>
        </p:sp>
        <p:sp>
          <p:nvSpPr>
            <p:cNvPr id="1091" name="Google Shape;1091;p69"/>
            <p:cNvSpPr/>
            <p:nvPr/>
          </p:nvSpPr>
          <p:spPr>
            <a:xfrm rot="-5400000">
              <a:off x="2320298" y="2837120"/>
              <a:ext cx="25662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Proporciona información útil</a:t>
              </a:r>
              <a:endParaRPr sz="1200">
                <a:solidFill>
                  <a:srgbClr val="7F7F7F"/>
                </a:solidFill>
                <a:latin typeface="Poppins"/>
                <a:ea typeface="Poppins"/>
                <a:cs typeface="Poppins"/>
                <a:sym typeface="Poppins"/>
              </a:endParaRPr>
            </a:p>
          </p:txBody>
        </p:sp>
        <p:sp>
          <p:nvSpPr>
            <p:cNvPr id="1092" name="Google Shape;1092;p69"/>
            <p:cNvSpPr/>
            <p:nvPr/>
          </p:nvSpPr>
          <p:spPr>
            <a:xfrm rot="-5400000">
              <a:off x="2905102" y="2503670"/>
              <a:ext cx="3233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Ayuda a tomar decisiones de compra</a:t>
              </a:r>
              <a:endParaRPr sz="1200">
                <a:solidFill>
                  <a:srgbClr val="7F7F7F"/>
                </a:solidFill>
                <a:latin typeface="Poppins"/>
                <a:ea typeface="Poppins"/>
                <a:cs typeface="Poppins"/>
                <a:sym typeface="Poppins"/>
              </a:endParaRPr>
            </a:p>
          </p:txBody>
        </p:sp>
        <p:sp>
          <p:nvSpPr>
            <p:cNvPr id="1093" name="Google Shape;1093;p69"/>
            <p:cNvSpPr/>
            <p:nvPr/>
          </p:nvSpPr>
          <p:spPr>
            <a:xfrm rot="-5400000">
              <a:off x="4725436" y="3463446"/>
              <a:ext cx="131369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la he visto</a:t>
              </a:r>
              <a:endParaRPr sz="1200">
                <a:solidFill>
                  <a:srgbClr val="7F7F7F"/>
                </a:solidFill>
                <a:latin typeface="Poppins"/>
                <a:ea typeface="Poppins"/>
                <a:cs typeface="Poppins"/>
                <a:sym typeface="Poppins"/>
              </a:endParaRPr>
            </a:p>
          </p:txBody>
        </p:sp>
        <p:sp>
          <p:nvSpPr>
            <p:cNvPr id="1094" name="Google Shape;1094;p69"/>
            <p:cNvSpPr/>
            <p:nvPr/>
          </p:nvSpPr>
          <p:spPr>
            <a:xfrm rot="-5400000">
              <a:off x="4967514" y="2775920"/>
              <a:ext cx="2688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dan información suficiente</a:t>
              </a:r>
              <a:endParaRPr sz="1200">
                <a:solidFill>
                  <a:srgbClr val="7F7F7F"/>
                </a:solidFill>
                <a:latin typeface="Poppins"/>
                <a:ea typeface="Poppins"/>
                <a:cs typeface="Poppins"/>
                <a:sym typeface="Poppins"/>
              </a:endParaRPr>
            </a:p>
          </p:txBody>
        </p:sp>
        <p:sp>
          <p:nvSpPr>
            <p:cNvPr id="1095" name="Google Shape;1095;p69"/>
            <p:cNvSpPr/>
            <p:nvPr/>
          </p:nvSpPr>
          <p:spPr>
            <a:xfrm rot="-5400000">
              <a:off x="6131481" y="3021620"/>
              <a:ext cx="21972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me llama la atención</a:t>
              </a:r>
              <a:endParaRPr sz="1200">
                <a:solidFill>
                  <a:srgbClr val="7F7F7F"/>
                </a:solidFill>
                <a:latin typeface="Poppins"/>
                <a:ea typeface="Poppins"/>
                <a:cs typeface="Poppins"/>
                <a:sym typeface="Poppins"/>
              </a:endParaRPr>
            </a:p>
          </p:txBody>
        </p:sp>
        <p:sp>
          <p:nvSpPr>
            <p:cNvPr id="1096" name="Google Shape;1096;p69"/>
            <p:cNvSpPr/>
            <p:nvPr/>
          </p:nvSpPr>
          <p:spPr>
            <a:xfrm rot="-5400000">
              <a:off x="6601612" y="2596670"/>
              <a:ext cx="3047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Está presente en múltiples canales</a:t>
              </a:r>
              <a:endParaRPr sz="1200">
                <a:solidFill>
                  <a:srgbClr val="7F7F7F"/>
                </a:solidFill>
                <a:latin typeface="Poppins"/>
                <a:ea typeface="Poppins"/>
                <a:cs typeface="Poppins"/>
                <a:sym typeface="Poppins"/>
              </a:endParaRPr>
            </a:p>
          </p:txBody>
        </p:sp>
        <p:sp>
          <p:nvSpPr>
            <p:cNvPr id="1097" name="Google Shape;1097;p69"/>
            <p:cNvSpPr/>
            <p:nvPr/>
          </p:nvSpPr>
          <p:spPr>
            <a:xfrm rot="-5400000">
              <a:off x="8199273" y="3299270"/>
              <a:ext cx="16419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Es muy recargada</a:t>
              </a:r>
              <a:endParaRPr sz="1200">
                <a:solidFill>
                  <a:srgbClr val="7F7F7F"/>
                </a:solidFill>
                <a:latin typeface="Poppins"/>
                <a:ea typeface="Poppins"/>
                <a:cs typeface="Poppins"/>
                <a:sym typeface="Poppins"/>
              </a:endParaRPr>
            </a:p>
          </p:txBody>
        </p:sp>
        <p:sp>
          <p:nvSpPr>
            <p:cNvPr id="1098" name="Google Shape;1098;p69"/>
            <p:cNvSpPr/>
            <p:nvPr/>
          </p:nvSpPr>
          <p:spPr>
            <a:xfrm rot="-5400000">
              <a:off x="9388789" y="3570815"/>
              <a:ext cx="109895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es clara</a:t>
              </a:r>
              <a:endParaRPr sz="1200">
                <a:solidFill>
                  <a:srgbClr val="7F7F7F"/>
                </a:solidFill>
                <a:latin typeface="Poppins"/>
                <a:ea typeface="Poppins"/>
                <a:cs typeface="Poppins"/>
                <a:sym typeface="Poppins"/>
              </a:endParaRPr>
            </a:p>
          </p:txBody>
        </p:sp>
        <p:sp>
          <p:nvSpPr>
            <p:cNvPr id="1099" name="Google Shape;1099;p69"/>
            <p:cNvSpPr/>
            <p:nvPr/>
          </p:nvSpPr>
          <p:spPr>
            <a:xfrm rot="-5400000">
              <a:off x="474038" y="2919926"/>
              <a:ext cx="2445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b="1">
                  <a:solidFill>
                    <a:srgbClr val="0C0C0C"/>
                  </a:solidFill>
                  <a:latin typeface="Poppins"/>
                  <a:ea typeface="Poppins"/>
                  <a:cs typeface="Poppins"/>
                  <a:sym typeface="Poppins"/>
                </a:rPr>
                <a:t>Es clara y fácil de entender</a:t>
              </a:r>
              <a:endParaRPr sz="1200" b="1">
                <a:solidFill>
                  <a:srgbClr val="0C0C0C"/>
                </a:solidFill>
                <a:latin typeface="Poppins"/>
                <a:ea typeface="Poppins"/>
                <a:cs typeface="Poppins"/>
                <a:sym typeface="Poppins"/>
              </a:endParaRPr>
            </a:p>
          </p:txBody>
        </p:sp>
      </p:grpSp>
      <p:sp>
        <p:nvSpPr>
          <p:cNvPr id="1101" name="Google Shape;1101;p69"/>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02" name="Google Shape;1102;p69"/>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03" name="Google Shape;1103;p69"/>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04" name="Google Shape;1104;p6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05" name="Google Shape;1105;p6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06" name="Google Shape;1106;p69"/>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07" name="Google Shape;1107;p69"/>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OPINIÓN DE LA COMUNICACIÓN Y PUBLICIDAD DE COMFANDI EN GENERAL</a:t>
            </a:r>
            <a:endParaRPr/>
          </a:p>
        </p:txBody>
      </p:sp>
      <p:sp>
        <p:nvSpPr>
          <p:cNvPr id="1108" name="Google Shape;1108;p69"/>
          <p:cNvSpPr/>
          <p:nvPr/>
        </p:nvSpPr>
        <p:spPr>
          <a:xfrm>
            <a:off x="23446" y="6282195"/>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Q72 ¿Qué opinas de la comunicación y publicidad de la marca Comfandi en general?</a:t>
            </a:r>
            <a:endParaRPr sz="1100">
              <a:solidFill>
                <a:schemeClr val="lt1"/>
              </a:solidFill>
              <a:latin typeface="Poppins"/>
              <a:ea typeface="Poppins"/>
              <a:cs typeface="Poppins"/>
              <a:sym typeface="Poppi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2"/>
        <p:cNvGrpSpPr/>
        <p:nvPr/>
      </p:nvGrpSpPr>
      <p:grpSpPr>
        <a:xfrm>
          <a:off x="0" y="0"/>
          <a:ext cx="0" cy="0"/>
          <a:chOff x="0" y="0"/>
          <a:chExt cx="0" cy="0"/>
        </a:xfrm>
      </p:grpSpPr>
      <p:graphicFrame>
        <p:nvGraphicFramePr>
          <p:cNvPr id="1113" name="Google Shape;1113;p70"/>
          <p:cNvGraphicFramePr/>
          <p:nvPr>
            <p:extLst>
              <p:ext uri="{D42A27DB-BD31-4B8C-83A1-F6EECF244321}">
                <p14:modId xmlns:p14="http://schemas.microsoft.com/office/powerpoint/2010/main" val="421349449"/>
              </p:ext>
            </p:extLst>
          </p:nvPr>
        </p:nvGraphicFramePr>
        <p:xfrm>
          <a:off x="121812" y="1502996"/>
          <a:ext cx="8973311" cy="4315327"/>
        </p:xfrm>
        <a:graphic>
          <a:graphicData uri="http://schemas.openxmlformats.org/drawingml/2006/chart">
            <c:chart xmlns:c="http://schemas.openxmlformats.org/drawingml/2006/chart" xmlns:r="http://schemas.openxmlformats.org/officeDocument/2006/relationships" r:id="rId3"/>
          </a:graphicData>
        </a:graphic>
      </p:graphicFrame>
      <p:sp>
        <p:nvSpPr>
          <p:cNvPr id="1115" name="Google Shape;1115;p70"/>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16" name="Google Shape;1116;p70"/>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17" name="Google Shape;1117;p70"/>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18" name="Google Shape;1118;p7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19" name="Google Shape;1119;p7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20" name="Google Shape;1120;p7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21" name="Google Shape;1121;p70"/>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LA PUBLICIDAD REFLEJA LA CALIDAD DE LOS SERVICIOS TURÍSTICOS</a:t>
            </a:r>
            <a:endParaRPr/>
          </a:p>
        </p:txBody>
      </p:sp>
      <p:sp>
        <p:nvSpPr>
          <p:cNvPr id="1122" name="Google Shape;1122;p70"/>
          <p:cNvSpPr/>
          <p:nvPr/>
        </p:nvSpPr>
        <p:spPr>
          <a:xfrm>
            <a:off x="23446" y="6282195"/>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Q73 ¿Sientes que la publicidad de la marca refleja adecuadamente la calidad de los servicios turísticos de Comfandi?</a:t>
            </a:r>
            <a:endParaRPr sz="1100">
              <a:solidFill>
                <a:schemeClr val="lt1"/>
              </a:solidFill>
              <a:latin typeface="Poppins"/>
              <a:ea typeface="Poppins"/>
              <a:cs typeface="Poppins"/>
              <a:sym typeface="Poppi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p:nvPr/>
        </p:nvSpPr>
        <p:spPr>
          <a:xfrm>
            <a:off x="-9650" y="6112800"/>
            <a:ext cx="8726700" cy="720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2" name="Google Shape;112;p4"/>
          <p:cNvPicPr preferRelativeResize="0"/>
          <p:nvPr/>
        </p:nvPicPr>
        <p:blipFill rotWithShape="1">
          <a:blip r:embed="rId3">
            <a:alphaModFix/>
          </a:blip>
          <a:srcRect/>
          <a:stretch/>
        </p:blipFill>
        <p:spPr>
          <a:xfrm>
            <a:off x="4884000" y="2605200"/>
            <a:ext cx="900000" cy="900000"/>
          </a:xfrm>
          <a:prstGeom prst="rect">
            <a:avLst/>
          </a:prstGeom>
          <a:noFill/>
          <a:ln>
            <a:noFill/>
          </a:ln>
        </p:spPr>
      </p:pic>
      <p:pic>
        <p:nvPicPr>
          <p:cNvPr id="113" name="Google Shape;113;p4"/>
          <p:cNvPicPr preferRelativeResize="0"/>
          <p:nvPr/>
        </p:nvPicPr>
        <p:blipFill rotWithShape="1">
          <a:blip r:embed="rId4">
            <a:alphaModFix/>
          </a:blip>
          <a:srcRect/>
          <a:stretch/>
        </p:blipFill>
        <p:spPr>
          <a:xfrm>
            <a:off x="4974000" y="3596614"/>
            <a:ext cx="720000" cy="720000"/>
          </a:xfrm>
          <a:prstGeom prst="rect">
            <a:avLst/>
          </a:prstGeom>
          <a:noFill/>
          <a:ln>
            <a:noFill/>
          </a:ln>
        </p:spPr>
      </p:pic>
      <p:pic>
        <p:nvPicPr>
          <p:cNvPr id="114" name="Google Shape;114;p4"/>
          <p:cNvPicPr preferRelativeResize="0"/>
          <p:nvPr/>
        </p:nvPicPr>
        <p:blipFill rotWithShape="1">
          <a:blip r:embed="rId5">
            <a:alphaModFix/>
          </a:blip>
          <a:srcRect/>
          <a:stretch/>
        </p:blipFill>
        <p:spPr>
          <a:xfrm>
            <a:off x="5064000" y="4419600"/>
            <a:ext cx="540000" cy="540000"/>
          </a:xfrm>
          <a:prstGeom prst="rect">
            <a:avLst/>
          </a:prstGeom>
          <a:noFill/>
          <a:ln>
            <a:noFill/>
          </a:ln>
        </p:spPr>
      </p:pic>
      <p:sp>
        <p:nvSpPr>
          <p:cNvPr id="115" name="Google Shape;115;p4"/>
          <p:cNvSpPr txBox="1"/>
          <p:nvPr/>
        </p:nvSpPr>
        <p:spPr>
          <a:xfrm>
            <a:off x="5791200" y="1852404"/>
            <a:ext cx="917239" cy="42011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83%</a:t>
            </a:r>
            <a:endParaRPr/>
          </a:p>
          <a:p>
            <a:pPr marL="0" marR="0" lvl="0" indent="0" algn="ctr" rtl="0">
              <a:spcBef>
                <a:spcPts val="0"/>
              </a:spcBef>
              <a:spcAft>
                <a:spcPts val="0"/>
              </a:spcAft>
              <a:buNone/>
            </a:pPr>
            <a:endParaRPr sz="10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83%</a:t>
            </a:r>
            <a:endParaRPr/>
          </a:p>
          <a:p>
            <a:pPr marL="0" marR="0" lvl="0" indent="0" algn="ctr" rtl="0">
              <a:spcBef>
                <a:spcPts val="0"/>
              </a:spcBef>
              <a:spcAft>
                <a:spcPts val="0"/>
              </a:spcAft>
              <a:buNone/>
            </a:pPr>
            <a:endParaRPr sz="9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74</a:t>
            </a:r>
            <a:r>
              <a:rPr lang="es-CO" sz="2000" b="1">
                <a:solidFill>
                  <a:srgbClr val="7F7F7F"/>
                </a:solidFill>
                <a:latin typeface="Arial Rounded"/>
                <a:ea typeface="Arial Rounded"/>
                <a:cs typeface="Arial Rounded"/>
                <a:sym typeface="Arial Rounded"/>
              </a:rPr>
              <a:t>%</a:t>
            </a:r>
            <a:endParaRPr/>
          </a:p>
          <a:p>
            <a:pPr marL="0" marR="0" lvl="0" indent="0" algn="ctr" rtl="0">
              <a:spcBef>
                <a:spcPts val="0"/>
              </a:spcBef>
              <a:spcAft>
                <a:spcPts val="0"/>
              </a:spcAft>
              <a:buNone/>
            </a:pPr>
            <a:endParaRPr sz="2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40%</a:t>
            </a:r>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1800" b="1">
                <a:solidFill>
                  <a:srgbClr val="7F7F7F"/>
                </a:solidFill>
                <a:latin typeface="Arial Rounded"/>
                <a:ea typeface="Arial Rounded"/>
                <a:cs typeface="Arial Rounded"/>
                <a:sym typeface="Arial Rounded"/>
              </a:rPr>
              <a:t>27%</a:t>
            </a:r>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1800" b="1">
                <a:solidFill>
                  <a:srgbClr val="7F7F7F"/>
                </a:solidFill>
                <a:latin typeface="Arial Rounded"/>
                <a:ea typeface="Arial Rounded"/>
                <a:cs typeface="Arial Rounded"/>
                <a:sym typeface="Arial Rounded"/>
              </a:rPr>
              <a:t>20%</a:t>
            </a:r>
            <a:endParaRPr sz="2000" b="1">
              <a:solidFill>
                <a:srgbClr val="7F7F7F"/>
              </a:solidFill>
              <a:latin typeface="Arial Rounded"/>
              <a:ea typeface="Arial Rounded"/>
              <a:cs typeface="Arial Rounded"/>
              <a:sym typeface="Arial Rounded"/>
            </a:endParaRPr>
          </a:p>
        </p:txBody>
      </p:sp>
      <p:pic>
        <p:nvPicPr>
          <p:cNvPr id="116" name="Google Shape;116;p4"/>
          <p:cNvPicPr preferRelativeResize="0"/>
          <p:nvPr/>
        </p:nvPicPr>
        <p:blipFill rotWithShape="1">
          <a:blip r:embed="rId6">
            <a:alphaModFix/>
          </a:blip>
          <a:srcRect/>
          <a:stretch/>
        </p:blipFill>
        <p:spPr>
          <a:xfrm>
            <a:off x="4884000" y="1664014"/>
            <a:ext cx="900000" cy="900000"/>
          </a:xfrm>
          <a:prstGeom prst="rect">
            <a:avLst/>
          </a:prstGeom>
          <a:noFill/>
          <a:ln>
            <a:noFill/>
          </a:ln>
        </p:spPr>
      </p:pic>
      <p:pic>
        <p:nvPicPr>
          <p:cNvPr id="117" name="Google Shape;117;p4"/>
          <p:cNvPicPr preferRelativeResize="0"/>
          <p:nvPr/>
        </p:nvPicPr>
        <p:blipFill rotWithShape="1">
          <a:blip r:embed="rId7">
            <a:alphaModFix/>
          </a:blip>
          <a:srcRect/>
          <a:stretch/>
        </p:blipFill>
        <p:spPr>
          <a:xfrm>
            <a:off x="901200" y="1905000"/>
            <a:ext cx="900000" cy="900000"/>
          </a:xfrm>
          <a:prstGeom prst="rect">
            <a:avLst/>
          </a:prstGeom>
          <a:noFill/>
          <a:ln>
            <a:noFill/>
          </a:ln>
        </p:spPr>
      </p:pic>
      <p:sp>
        <p:nvSpPr>
          <p:cNvPr id="118" name="Google Shape;118;p4"/>
          <p:cNvSpPr/>
          <p:nvPr/>
        </p:nvSpPr>
        <p:spPr>
          <a:xfrm>
            <a:off x="40713" y="6174261"/>
            <a:ext cx="110724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000">
                <a:solidFill>
                  <a:schemeClr val="lt1"/>
                </a:solidFill>
                <a:latin typeface="Poppins"/>
                <a:ea typeface="Poppins"/>
                <a:cs typeface="Poppins"/>
                <a:sym typeface="Poppins"/>
              </a:rPr>
              <a:t>Q10 De los siguientes medios de comunicación ¿Cuál utiliza con mayor frecuencia?</a:t>
            </a:r>
            <a:endParaRPr sz="1300">
              <a:solidFill>
                <a:schemeClr val="lt1"/>
              </a:solidFill>
              <a:latin typeface="Poppins"/>
              <a:ea typeface="Poppins"/>
              <a:cs typeface="Poppins"/>
              <a:sym typeface="Poppins"/>
            </a:endParaRPr>
          </a:p>
          <a:p>
            <a:pPr marL="0" marR="0" lvl="0" indent="0" algn="l" rtl="0">
              <a:spcBef>
                <a:spcPts val="0"/>
              </a:spcBef>
              <a:spcAft>
                <a:spcPts val="0"/>
              </a:spcAft>
              <a:buNone/>
            </a:pPr>
            <a:r>
              <a:rPr lang="es-CO" sz="1000">
                <a:solidFill>
                  <a:schemeClr val="lt1"/>
                </a:solidFill>
                <a:latin typeface="Poppins"/>
                <a:ea typeface="Poppins"/>
                <a:cs typeface="Poppins"/>
                <a:sym typeface="Poppins"/>
              </a:rPr>
              <a:t>Q11 ¿En cuál/es redes sociales tiene cuenta activa?</a:t>
            </a:r>
            <a:endParaRPr sz="1300">
              <a:solidFill>
                <a:schemeClr val="lt1"/>
              </a:solidFill>
              <a:latin typeface="Poppins"/>
              <a:ea typeface="Poppins"/>
              <a:cs typeface="Poppins"/>
              <a:sym typeface="Poppins"/>
            </a:endParaRPr>
          </a:p>
          <a:p>
            <a:pPr marL="0" marR="0" lvl="0" indent="0" algn="l" rtl="0">
              <a:spcBef>
                <a:spcPts val="0"/>
              </a:spcBef>
              <a:spcAft>
                <a:spcPts val="0"/>
              </a:spcAft>
              <a:buNone/>
            </a:pPr>
            <a:r>
              <a:rPr lang="es-CO" sz="1000">
                <a:solidFill>
                  <a:schemeClr val="lt1"/>
                </a:solidFill>
                <a:latin typeface="Poppins"/>
                <a:ea typeface="Poppins"/>
                <a:cs typeface="Poppins"/>
                <a:sym typeface="Poppins"/>
              </a:rPr>
              <a:t>Q12 ¿En qué lugares, páginas web o redes sociales utiliza para buscar opciones de viajes y para hacer compras de planes turísticos?</a:t>
            </a:r>
            <a:endParaRPr sz="1300">
              <a:solidFill>
                <a:schemeClr val="lt1"/>
              </a:solidFill>
              <a:latin typeface="Poppins"/>
              <a:ea typeface="Poppins"/>
              <a:cs typeface="Poppins"/>
              <a:sym typeface="Poppins"/>
            </a:endParaRPr>
          </a:p>
        </p:txBody>
      </p:sp>
      <p:pic>
        <p:nvPicPr>
          <p:cNvPr id="119" name="Google Shape;119;p4"/>
          <p:cNvPicPr preferRelativeResize="0"/>
          <p:nvPr/>
        </p:nvPicPr>
        <p:blipFill rotWithShape="1">
          <a:blip r:embed="rId8">
            <a:alphaModFix/>
          </a:blip>
          <a:srcRect/>
          <a:stretch/>
        </p:blipFill>
        <p:spPr>
          <a:xfrm>
            <a:off x="1171200" y="4876800"/>
            <a:ext cx="360000" cy="360000"/>
          </a:xfrm>
          <a:prstGeom prst="rect">
            <a:avLst/>
          </a:prstGeom>
          <a:noFill/>
          <a:ln>
            <a:noFill/>
          </a:ln>
        </p:spPr>
      </p:pic>
      <p:pic>
        <p:nvPicPr>
          <p:cNvPr id="120" name="Google Shape;120;p4"/>
          <p:cNvPicPr preferRelativeResize="0"/>
          <p:nvPr/>
        </p:nvPicPr>
        <p:blipFill rotWithShape="1">
          <a:blip r:embed="rId9">
            <a:alphaModFix/>
          </a:blip>
          <a:srcRect/>
          <a:stretch/>
        </p:blipFill>
        <p:spPr>
          <a:xfrm>
            <a:off x="1081200" y="3948000"/>
            <a:ext cx="540000" cy="540000"/>
          </a:xfrm>
          <a:prstGeom prst="rect">
            <a:avLst/>
          </a:prstGeom>
          <a:noFill/>
          <a:ln>
            <a:noFill/>
          </a:ln>
        </p:spPr>
      </p:pic>
      <p:pic>
        <p:nvPicPr>
          <p:cNvPr id="121" name="Google Shape;121;p4"/>
          <p:cNvPicPr preferRelativeResize="0"/>
          <p:nvPr/>
        </p:nvPicPr>
        <p:blipFill rotWithShape="1">
          <a:blip r:embed="rId10">
            <a:alphaModFix/>
          </a:blip>
          <a:srcRect/>
          <a:stretch/>
        </p:blipFill>
        <p:spPr>
          <a:xfrm>
            <a:off x="991200" y="3033600"/>
            <a:ext cx="720000" cy="720000"/>
          </a:xfrm>
          <a:prstGeom prst="rect">
            <a:avLst/>
          </a:prstGeom>
          <a:noFill/>
          <a:ln>
            <a:noFill/>
          </a:ln>
        </p:spPr>
      </p:pic>
      <p:sp>
        <p:nvSpPr>
          <p:cNvPr id="122" name="Google Shape;122;p4"/>
          <p:cNvSpPr txBox="1"/>
          <p:nvPr/>
        </p:nvSpPr>
        <p:spPr>
          <a:xfrm>
            <a:off x="1828800" y="2148529"/>
            <a:ext cx="917239" cy="3801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77%</a:t>
            </a:r>
            <a:endParaRPr/>
          </a:p>
          <a:p>
            <a:pPr marL="0" marR="0" lvl="0" indent="0" algn="ctr" rtl="0">
              <a:spcBef>
                <a:spcPts val="0"/>
              </a:spcBef>
              <a:spcAft>
                <a:spcPts val="0"/>
              </a:spcAft>
              <a:buNone/>
            </a:pPr>
            <a:endParaRPr sz="16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16%</a:t>
            </a:r>
            <a:endParaRPr/>
          </a:p>
          <a:p>
            <a:pPr marL="0" marR="0" lvl="0" indent="0" algn="ctr" rtl="0">
              <a:spcBef>
                <a:spcPts val="0"/>
              </a:spcBef>
              <a:spcAft>
                <a:spcPts val="0"/>
              </a:spcAft>
              <a:buNone/>
            </a:pPr>
            <a:endParaRPr sz="9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22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5</a:t>
            </a:r>
            <a:r>
              <a:rPr lang="es-CO" sz="2000" b="1">
                <a:solidFill>
                  <a:srgbClr val="7F7F7F"/>
                </a:solidFill>
                <a:latin typeface="Arial Rounded"/>
                <a:ea typeface="Arial Rounded"/>
                <a:cs typeface="Arial Rounded"/>
                <a:sym typeface="Arial Rounded"/>
              </a:rPr>
              <a:t>%</a:t>
            </a:r>
            <a:endParaRPr/>
          </a:p>
          <a:p>
            <a:pPr marL="0" marR="0" lvl="0" indent="0" algn="ctr" rtl="0">
              <a:spcBef>
                <a:spcPts val="0"/>
              </a:spcBef>
              <a:spcAft>
                <a:spcPts val="0"/>
              </a:spcAft>
              <a:buNone/>
            </a:pPr>
            <a:endParaRPr sz="12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6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1%</a:t>
            </a:r>
            <a:endParaRPr/>
          </a:p>
          <a:p>
            <a:pPr marL="0" marR="0" lvl="0" indent="0" algn="ctr" rtl="0">
              <a:spcBef>
                <a:spcPts val="0"/>
              </a:spcBef>
              <a:spcAft>
                <a:spcPts val="0"/>
              </a:spcAft>
              <a:buNone/>
            </a:pPr>
            <a:endParaRPr sz="20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1%</a:t>
            </a:r>
            <a:endParaRPr sz="2400" b="1">
              <a:solidFill>
                <a:srgbClr val="7F7F7F"/>
              </a:solidFill>
              <a:latin typeface="Arial Rounded"/>
              <a:ea typeface="Arial Rounded"/>
              <a:cs typeface="Arial Rounded"/>
              <a:sym typeface="Arial Rounded"/>
            </a:endParaRPr>
          </a:p>
        </p:txBody>
      </p:sp>
      <p:sp>
        <p:nvSpPr>
          <p:cNvPr id="123" name="Google Shape;123;p4"/>
          <p:cNvSpPr txBox="1"/>
          <p:nvPr/>
        </p:nvSpPr>
        <p:spPr>
          <a:xfrm>
            <a:off x="228601" y="1066800"/>
            <a:ext cx="3352800" cy="762000"/>
          </a:xfrm>
          <a:prstGeom prst="rect">
            <a:avLst/>
          </a:prstGeom>
          <a:noFill/>
          <a:ln>
            <a:noFill/>
          </a:ln>
        </p:spPr>
        <p:txBody>
          <a:bodyPr spcFirstLastPara="1" wrap="square" lIns="91250" tIns="45650" rIns="91250" bIns="45650" anchor="t" anchorCtr="0">
            <a:noAutofit/>
          </a:bodyPr>
          <a:lstStyle/>
          <a:p>
            <a:pPr marL="0" marR="0" lvl="0" indent="0" algn="ctr" rtl="0">
              <a:spcBef>
                <a:spcPts val="0"/>
              </a:spcBef>
              <a:spcAft>
                <a:spcPts val="0"/>
              </a:spcAft>
              <a:buNone/>
            </a:pPr>
            <a:r>
              <a:rPr lang="es-CO" sz="1900" b="1">
                <a:solidFill>
                  <a:srgbClr val="3F3F3F"/>
                </a:solidFill>
                <a:latin typeface="Poppins"/>
                <a:ea typeface="Poppins"/>
                <a:cs typeface="Poppins"/>
                <a:sym typeface="Poppins"/>
              </a:rPr>
              <a:t>Medios de comunicación de mayor uso:</a:t>
            </a:r>
            <a:endParaRPr sz="1300">
              <a:latin typeface="Poppins"/>
              <a:ea typeface="Poppins"/>
              <a:cs typeface="Poppins"/>
              <a:sym typeface="Poppins"/>
            </a:endParaRPr>
          </a:p>
        </p:txBody>
      </p:sp>
      <p:sp>
        <p:nvSpPr>
          <p:cNvPr id="124" name="Google Shape;124;p4"/>
          <p:cNvSpPr txBox="1"/>
          <p:nvPr/>
        </p:nvSpPr>
        <p:spPr>
          <a:xfrm>
            <a:off x="4114800" y="1106969"/>
            <a:ext cx="3352800" cy="404645"/>
          </a:xfrm>
          <a:prstGeom prst="rect">
            <a:avLst/>
          </a:prstGeom>
          <a:noFill/>
          <a:ln>
            <a:noFill/>
          </a:ln>
        </p:spPr>
        <p:txBody>
          <a:bodyPr spcFirstLastPara="1" wrap="square" lIns="91250" tIns="45650" rIns="91250" bIns="45650" anchor="t" anchorCtr="0">
            <a:noAutofit/>
          </a:bodyPr>
          <a:lstStyle/>
          <a:p>
            <a:pPr marL="0" marR="0" lvl="0" indent="0" algn="ctr" rtl="0">
              <a:spcBef>
                <a:spcPts val="0"/>
              </a:spcBef>
              <a:spcAft>
                <a:spcPts val="0"/>
              </a:spcAft>
              <a:buNone/>
            </a:pPr>
            <a:r>
              <a:rPr lang="es-CO" sz="1900" b="1">
                <a:solidFill>
                  <a:srgbClr val="3F3F3F"/>
                </a:solidFill>
                <a:latin typeface="Poppins"/>
                <a:ea typeface="Poppins"/>
                <a:cs typeface="Poppins"/>
                <a:sym typeface="Poppins"/>
              </a:rPr>
              <a:t>Redes sociales activas:</a:t>
            </a:r>
            <a:endParaRPr sz="1300">
              <a:latin typeface="Poppins"/>
              <a:ea typeface="Poppins"/>
              <a:cs typeface="Poppins"/>
              <a:sym typeface="Poppins"/>
            </a:endParaRPr>
          </a:p>
        </p:txBody>
      </p:sp>
      <p:pic>
        <p:nvPicPr>
          <p:cNvPr id="125" name="Google Shape;125;p4"/>
          <p:cNvPicPr preferRelativeResize="0"/>
          <p:nvPr/>
        </p:nvPicPr>
        <p:blipFill rotWithShape="1">
          <a:blip r:embed="rId11">
            <a:alphaModFix/>
          </a:blip>
          <a:srcRect/>
          <a:stretch/>
        </p:blipFill>
        <p:spPr>
          <a:xfrm>
            <a:off x="8682486" y="1901482"/>
            <a:ext cx="900000" cy="900000"/>
          </a:xfrm>
          <a:prstGeom prst="rect">
            <a:avLst/>
          </a:prstGeom>
          <a:noFill/>
          <a:ln>
            <a:noFill/>
          </a:ln>
        </p:spPr>
      </p:pic>
      <p:pic>
        <p:nvPicPr>
          <p:cNvPr id="126" name="Google Shape;126;p4"/>
          <p:cNvPicPr preferRelativeResize="0"/>
          <p:nvPr/>
        </p:nvPicPr>
        <p:blipFill rotWithShape="1">
          <a:blip r:embed="rId12">
            <a:alphaModFix/>
          </a:blip>
          <a:srcRect/>
          <a:stretch/>
        </p:blipFill>
        <p:spPr>
          <a:xfrm>
            <a:off x="8754011" y="5299800"/>
            <a:ext cx="756790" cy="720000"/>
          </a:xfrm>
          <a:prstGeom prst="rect">
            <a:avLst/>
          </a:prstGeom>
          <a:noFill/>
          <a:ln>
            <a:noFill/>
          </a:ln>
        </p:spPr>
      </p:pic>
      <p:pic>
        <p:nvPicPr>
          <p:cNvPr id="127" name="Google Shape;127;p4"/>
          <p:cNvPicPr preferRelativeResize="0"/>
          <p:nvPr/>
        </p:nvPicPr>
        <p:blipFill rotWithShape="1">
          <a:blip r:embed="rId3">
            <a:alphaModFix/>
          </a:blip>
          <a:srcRect/>
          <a:stretch/>
        </p:blipFill>
        <p:spPr>
          <a:xfrm>
            <a:off x="8792111" y="2949827"/>
            <a:ext cx="720000" cy="720000"/>
          </a:xfrm>
          <a:prstGeom prst="rect">
            <a:avLst/>
          </a:prstGeom>
          <a:noFill/>
          <a:ln>
            <a:noFill/>
          </a:ln>
        </p:spPr>
      </p:pic>
      <p:pic>
        <p:nvPicPr>
          <p:cNvPr id="128" name="Google Shape;128;p4"/>
          <p:cNvPicPr preferRelativeResize="0"/>
          <p:nvPr/>
        </p:nvPicPr>
        <p:blipFill rotWithShape="1">
          <a:blip r:embed="rId13">
            <a:alphaModFix/>
          </a:blip>
          <a:srcRect t="12648" b="12342"/>
          <a:stretch/>
        </p:blipFill>
        <p:spPr>
          <a:xfrm>
            <a:off x="8772486" y="4605356"/>
            <a:ext cx="719905" cy="540000"/>
          </a:xfrm>
          <a:prstGeom prst="rect">
            <a:avLst/>
          </a:prstGeom>
          <a:noFill/>
          <a:ln>
            <a:noFill/>
          </a:ln>
        </p:spPr>
      </p:pic>
      <p:pic>
        <p:nvPicPr>
          <p:cNvPr id="129" name="Google Shape;129;p4"/>
          <p:cNvPicPr preferRelativeResize="0"/>
          <p:nvPr/>
        </p:nvPicPr>
        <p:blipFill rotWithShape="1">
          <a:blip r:embed="rId4">
            <a:alphaModFix/>
          </a:blip>
          <a:srcRect/>
          <a:stretch/>
        </p:blipFill>
        <p:spPr>
          <a:xfrm>
            <a:off x="8772486" y="3724365"/>
            <a:ext cx="720000" cy="720000"/>
          </a:xfrm>
          <a:prstGeom prst="rect">
            <a:avLst/>
          </a:prstGeom>
          <a:noFill/>
          <a:ln>
            <a:noFill/>
          </a:ln>
        </p:spPr>
      </p:pic>
      <p:sp>
        <p:nvSpPr>
          <p:cNvPr id="130" name="Google Shape;130;p4"/>
          <p:cNvSpPr txBox="1"/>
          <p:nvPr/>
        </p:nvSpPr>
        <p:spPr>
          <a:xfrm>
            <a:off x="7783961" y="1126809"/>
            <a:ext cx="3925374" cy="762000"/>
          </a:xfrm>
          <a:prstGeom prst="rect">
            <a:avLst/>
          </a:prstGeom>
          <a:noFill/>
          <a:ln>
            <a:noFill/>
          </a:ln>
        </p:spPr>
        <p:txBody>
          <a:bodyPr spcFirstLastPara="1" wrap="square" lIns="91250" tIns="45650" rIns="91250" bIns="45650" anchor="t" anchorCtr="0">
            <a:noAutofit/>
          </a:bodyPr>
          <a:lstStyle/>
          <a:p>
            <a:pPr marL="0" marR="0" lvl="0" indent="0" algn="ctr" rtl="0">
              <a:spcBef>
                <a:spcPts val="0"/>
              </a:spcBef>
              <a:spcAft>
                <a:spcPts val="0"/>
              </a:spcAft>
              <a:buNone/>
            </a:pPr>
            <a:r>
              <a:rPr lang="es-CO" sz="1900" b="1">
                <a:solidFill>
                  <a:srgbClr val="3F3F3F"/>
                </a:solidFill>
                <a:latin typeface="Poppins"/>
                <a:ea typeface="Poppins"/>
                <a:cs typeface="Poppins"/>
                <a:sym typeface="Poppins"/>
              </a:rPr>
              <a:t>¿Dónde busca opciones sobre turismo?:</a:t>
            </a:r>
            <a:endParaRPr sz="1300">
              <a:latin typeface="Poppins"/>
              <a:ea typeface="Poppins"/>
              <a:cs typeface="Poppins"/>
              <a:sym typeface="Poppins"/>
            </a:endParaRPr>
          </a:p>
        </p:txBody>
      </p:sp>
      <p:sp>
        <p:nvSpPr>
          <p:cNvPr id="131" name="Google Shape;131;p4"/>
          <p:cNvSpPr txBox="1"/>
          <p:nvPr/>
        </p:nvSpPr>
        <p:spPr>
          <a:xfrm>
            <a:off x="9601201" y="2060896"/>
            <a:ext cx="917100" cy="4571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76%</a:t>
            </a:r>
            <a:endParaRPr/>
          </a:p>
          <a:p>
            <a:pPr marL="0" marR="0" lvl="0" indent="0" algn="ctr" rtl="0">
              <a:spcBef>
                <a:spcPts val="0"/>
              </a:spcBef>
              <a:spcAft>
                <a:spcPts val="0"/>
              </a:spcAft>
              <a:buNone/>
            </a:pPr>
            <a:endParaRPr sz="16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32%</a:t>
            </a:r>
            <a:endParaRPr/>
          </a:p>
          <a:p>
            <a:pPr marL="0" marR="0" lvl="0" indent="0" algn="ctr" rtl="0">
              <a:spcBef>
                <a:spcPts val="0"/>
              </a:spcBef>
              <a:spcAft>
                <a:spcPts val="0"/>
              </a:spcAft>
              <a:buNone/>
            </a:pPr>
            <a:endParaRPr sz="9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40</a:t>
            </a:r>
            <a:r>
              <a:rPr lang="es-CO" sz="2000" b="1">
                <a:solidFill>
                  <a:srgbClr val="7F7F7F"/>
                </a:solidFill>
                <a:latin typeface="Arial Rounded"/>
                <a:ea typeface="Arial Rounded"/>
                <a:cs typeface="Arial Rounded"/>
                <a:sym typeface="Arial Rounded"/>
              </a:rPr>
              <a:t>%</a:t>
            </a:r>
            <a:endParaRPr/>
          </a:p>
          <a:p>
            <a:pPr marL="0" marR="0" lvl="0" indent="0" algn="ctr" rtl="0">
              <a:spcBef>
                <a:spcPts val="0"/>
              </a:spcBef>
              <a:spcAft>
                <a:spcPts val="0"/>
              </a:spcAft>
              <a:buNone/>
            </a:pPr>
            <a:endParaRPr sz="12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6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29%</a:t>
            </a:r>
            <a:endParaRPr/>
          </a:p>
          <a:p>
            <a:pPr marL="0" marR="0" lvl="0" indent="0" algn="ctr" rtl="0">
              <a:spcBef>
                <a:spcPts val="0"/>
              </a:spcBef>
              <a:spcAft>
                <a:spcPts val="0"/>
              </a:spcAft>
              <a:buNone/>
            </a:pPr>
            <a:endParaRPr sz="14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29%</a:t>
            </a:r>
            <a:endParaRPr/>
          </a:p>
          <a:p>
            <a:pPr marL="0" marR="0" lvl="0" indent="0" algn="ctr" rtl="0">
              <a:spcBef>
                <a:spcPts val="0"/>
              </a:spcBef>
              <a:spcAft>
                <a:spcPts val="0"/>
              </a:spcAft>
              <a:buNone/>
            </a:pPr>
            <a:endParaRPr sz="2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23%</a:t>
            </a:r>
            <a:endParaRPr sz="2400" b="1">
              <a:solidFill>
                <a:srgbClr val="7F7F7F"/>
              </a:solidFill>
              <a:latin typeface="Arial Rounded"/>
              <a:ea typeface="Arial Rounded"/>
              <a:cs typeface="Arial Rounded"/>
              <a:sym typeface="Arial Rounded"/>
            </a:endParaRPr>
          </a:p>
        </p:txBody>
      </p:sp>
      <p:sp>
        <p:nvSpPr>
          <p:cNvPr id="132" name="Google Shape;132;p4"/>
          <p:cNvSpPr txBox="1"/>
          <p:nvPr/>
        </p:nvSpPr>
        <p:spPr>
          <a:xfrm>
            <a:off x="948269" y="5457127"/>
            <a:ext cx="805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rgbClr val="7F7F7F"/>
                </a:solidFill>
                <a:latin typeface="Arial Rounded"/>
                <a:ea typeface="Arial Rounded"/>
                <a:cs typeface="Arial Rounded"/>
                <a:sym typeface="Arial Rounded"/>
              </a:rPr>
              <a:t>Otros</a:t>
            </a:r>
            <a:endParaRPr/>
          </a:p>
        </p:txBody>
      </p:sp>
      <p:pic>
        <p:nvPicPr>
          <p:cNvPr id="133" name="Google Shape;133;p4"/>
          <p:cNvPicPr preferRelativeResize="0"/>
          <p:nvPr/>
        </p:nvPicPr>
        <p:blipFill rotWithShape="1">
          <a:blip r:embed="rId14">
            <a:alphaModFix/>
          </a:blip>
          <a:srcRect/>
          <a:stretch/>
        </p:blipFill>
        <p:spPr>
          <a:xfrm>
            <a:off x="5154000" y="5679400"/>
            <a:ext cx="360000" cy="360000"/>
          </a:xfrm>
          <a:prstGeom prst="rect">
            <a:avLst/>
          </a:prstGeom>
          <a:noFill/>
          <a:ln>
            <a:noFill/>
          </a:ln>
        </p:spPr>
      </p:pic>
      <p:pic>
        <p:nvPicPr>
          <p:cNvPr id="134" name="Google Shape;134;p4"/>
          <p:cNvPicPr preferRelativeResize="0"/>
          <p:nvPr/>
        </p:nvPicPr>
        <p:blipFill rotWithShape="1">
          <a:blip r:embed="rId15">
            <a:alphaModFix/>
          </a:blip>
          <a:srcRect/>
          <a:stretch/>
        </p:blipFill>
        <p:spPr>
          <a:xfrm>
            <a:off x="5154000" y="5126400"/>
            <a:ext cx="360000" cy="360000"/>
          </a:xfrm>
          <a:prstGeom prst="rect">
            <a:avLst/>
          </a:prstGeom>
          <a:noFill/>
          <a:ln>
            <a:noFill/>
          </a:ln>
        </p:spPr>
      </p:pic>
      <p:pic>
        <p:nvPicPr>
          <p:cNvPr id="135" name="Google Shape;135;p4"/>
          <p:cNvPicPr preferRelativeResize="0"/>
          <p:nvPr/>
        </p:nvPicPr>
        <p:blipFill rotWithShape="1">
          <a:blip r:embed="rId5">
            <a:alphaModFix/>
          </a:blip>
          <a:srcRect/>
          <a:stretch/>
        </p:blipFill>
        <p:spPr>
          <a:xfrm>
            <a:off x="8862406" y="6154486"/>
            <a:ext cx="540000" cy="540000"/>
          </a:xfrm>
          <a:prstGeom prst="rect">
            <a:avLst/>
          </a:prstGeom>
          <a:noFill/>
          <a:ln>
            <a:noFill/>
          </a:ln>
        </p:spPr>
      </p:pic>
      <p:sp>
        <p:nvSpPr>
          <p:cNvPr id="136" name="Google Shape;136;p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37" name="Google Shape;137;p4"/>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4"/>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MEDIOS DE COMUNICACIÓN</a:t>
            </a:r>
            <a:endParaRPr/>
          </a:p>
        </p:txBody>
      </p:sp>
      <p:pic>
        <p:nvPicPr>
          <p:cNvPr id="139" name="Google Shape;139;p4"/>
          <p:cNvPicPr preferRelativeResize="0"/>
          <p:nvPr/>
        </p:nvPicPr>
        <p:blipFill rotWithShape="1">
          <a:blip r:embed="rId16">
            <a:alphaModFix/>
          </a:blip>
          <a:srcRect l="25730" r="24940" b="50556"/>
          <a:stretch/>
        </p:blipFill>
        <p:spPr>
          <a:xfrm>
            <a:off x="11222575" y="249400"/>
            <a:ext cx="676474" cy="392375"/>
          </a:xfrm>
          <a:prstGeom prst="rect">
            <a:avLst/>
          </a:prstGeom>
          <a:noFill/>
          <a:ln>
            <a:noFill/>
          </a:ln>
        </p:spPr>
      </p:pic>
      <p:sp>
        <p:nvSpPr>
          <p:cNvPr id="140" name="Google Shape;140;p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1" name="Google Shape;141;p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extLst>
      <p:ext uri="{BB962C8B-B14F-4D97-AF65-F5344CB8AC3E}">
        <p14:creationId xmlns:p14="http://schemas.microsoft.com/office/powerpoint/2010/main" val="426102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6"/>
        <p:cNvGrpSpPr/>
        <p:nvPr/>
      </p:nvGrpSpPr>
      <p:grpSpPr>
        <a:xfrm>
          <a:off x="0" y="0"/>
          <a:ext cx="0" cy="0"/>
          <a:chOff x="0" y="0"/>
          <a:chExt cx="0" cy="0"/>
        </a:xfrm>
      </p:grpSpPr>
      <p:graphicFrame>
        <p:nvGraphicFramePr>
          <p:cNvPr id="1127" name="Google Shape;1127;p71"/>
          <p:cNvGraphicFramePr/>
          <p:nvPr>
            <p:extLst>
              <p:ext uri="{D42A27DB-BD31-4B8C-83A1-F6EECF244321}">
                <p14:modId xmlns:p14="http://schemas.microsoft.com/office/powerpoint/2010/main" val="3092485404"/>
              </p:ext>
            </p:extLst>
          </p:nvPr>
        </p:nvGraphicFramePr>
        <p:xfrm>
          <a:off x="228600" y="1224124"/>
          <a:ext cx="10566000" cy="4834351"/>
        </p:xfrm>
        <a:graphic>
          <a:graphicData uri="http://schemas.openxmlformats.org/drawingml/2006/chart">
            <c:chart xmlns:c="http://schemas.openxmlformats.org/drawingml/2006/chart" xmlns:r="http://schemas.openxmlformats.org/officeDocument/2006/relationships" r:id="rId3"/>
          </a:graphicData>
        </a:graphic>
      </p:graphicFrame>
      <p:sp>
        <p:nvSpPr>
          <p:cNvPr id="1129" name="Google Shape;1129;p71"/>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30" name="Google Shape;1130;p71"/>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31" name="Google Shape;1131;p71"/>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32" name="Google Shape;1132;p7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33" name="Google Shape;1133;p7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34" name="Google Shape;1134;p7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35" name="Google Shape;1135;p71"/>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LO QUE QUIERE ENCONTRAR EN LA PUBLICIDAD</a:t>
            </a:r>
            <a:endParaRPr/>
          </a:p>
        </p:txBody>
      </p:sp>
      <p:sp>
        <p:nvSpPr>
          <p:cNvPr id="1136" name="Google Shape;1136;p71"/>
          <p:cNvSpPr/>
          <p:nvPr/>
        </p:nvSpPr>
        <p:spPr>
          <a:xfrm>
            <a:off x="0" y="628220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Q74  ¿Qué te gustaría encontrar  en la publicidad y/o comunicación de Comfandi? </a:t>
            </a:r>
            <a:endParaRPr sz="1100">
              <a:solidFill>
                <a:schemeClr val="lt1"/>
              </a:solidFill>
              <a:latin typeface="Poppins"/>
              <a:ea typeface="Poppins"/>
              <a:cs typeface="Poppins"/>
              <a:sym typeface="Poppi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0"/>
        <p:cNvGrpSpPr/>
        <p:nvPr/>
      </p:nvGrpSpPr>
      <p:grpSpPr>
        <a:xfrm>
          <a:off x="0" y="0"/>
          <a:ext cx="0" cy="0"/>
          <a:chOff x="0" y="0"/>
          <a:chExt cx="0" cy="0"/>
        </a:xfrm>
      </p:grpSpPr>
      <p:graphicFrame>
        <p:nvGraphicFramePr>
          <p:cNvPr id="1141" name="Google Shape;1141;p72"/>
          <p:cNvGraphicFramePr/>
          <p:nvPr/>
        </p:nvGraphicFramePr>
        <p:xfrm>
          <a:off x="3617086" y="983975"/>
          <a:ext cx="5567400" cy="3248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42" name="Google Shape;1142;p72"/>
          <p:cNvGraphicFramePr/>
          <p:nvPr/>
        </p:nvGraphicFramePr>
        <p:xfrm>
          <a:off x="1917851" y="4232613"/>
          <a:ext cx="8187750" cy="1884300"/>
        </p:xfrm>
        <a:graphic>
          <a:graphicData uri="http://schemas.openxmlformats.org/drawingml/2006/table">
            <a:tbl>
              <a:tblPr>
                <a:noFill/>
                <a:tableStyleId>{89B02F22-93DB-40BE-9AA1-52308BDFACEA}</a:tableStyleId>
              </a:tblPr>
              <a:tblGrid>
                <a:gridCol w="3388850">
                  <a:extLst>
                    <a:ext uri="{9D8B030D-6E8A-4147-A177-3AD203B41FA5}">
                      <a16:colId xmlns:a16="http://schemas.microsoft.com/office/drawing/2014/main" val="20000"/>
                    </a:ext>
                  </a:extLst>
                </a:gridCol>
                <a:gridCol w="1103975">
                  <a:extLst>
                    <a:ext uri="{9D8B030D-6E8A-4147-A177-3AD203B41FA5}">
                      <a16:colId xmlns:a16="http://schemas.microsoft.com/office/drawing/2014/main" val="20001"/>
                    </a:ext>
                  </a:extLst>
                </a:gridCol>
                <a:gridCol w="1103975">
                  <a:extLst>
                    <a:ext uri="{9D8B030D-6E8A-4147-A177-3AD203B41FA5}">
                      <a16:colId xmlns:a16="http://schemas.microsoft.com/office/drawing/2014/main" val="20002"/>
                    </a:ext>
                  </a:extLst>
                </a:gridCol>
                <a:gridCol w="1212525">
                  <a:extLst>
                    <a:ext uri="{9D8B030D-6E8A-4147-A177-3AD203B41FA5}">
                      <a16:colId xmlns:a16="http://schemas.microsoft.com/office/drawing/2014/main" val="20003"/>
                    </a:ext>
                  </a:extLst>
                </a:gridCol>
                <a:gridCol w="1378425">
                  <a:extLst>
                    <a:ext uri="{9D8B030D-6E8A-4147-A177-3AD203B41FA5}">
                      <a16:colId xmlns:a16="http://schemas.microsoft.com/office/drawing/2014/main" val="20004"/>
                    </a:ext>
                  </a:extLst>
                </a:gridCol>
              </a:tblGrid>
              <a:tr h="17130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 </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Comfandi</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Comfenalco</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No afiliado</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Total</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Falta de información detallada</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49%</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48%</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Precios poco claros o confusos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Ausencia de testimonios de clientes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29%</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Opiniones negativas de otros clientes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29%</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Promesas exageradas o poco realistas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22%</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22%</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Fotografías y videos de baja calidad</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12%</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Mala reputación de la agencia en redes sociales o sitios web</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Falta de certificaciones o reconocimientos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7%</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13%</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13%</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8"/>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A Nada(20)/no la ha visto(4)/No aplica(1)</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8%</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5%</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5%</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7%</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9"/>
                  </a:ext>
                </a:extLst>
              </a:tr>
              <a:tr h="171300">
                <a:tc>
                  <a:txBody>
                    <a:bodyPr/>
                    <a:lstStyle/>
                    <a:p>
                      <a:pPr marL="0" marR="0" lvl="0" indent="0" algn="ctr" rtl="0">
                        <a:lnSpc>
                          <a:spcPct val="100000"/>
                        </a:lnSpc>
                        <a:spcBef>
                          <a:spcPts val="0"/>
                        </a:spcBef>
                        <a:spcAft>
                          <a:spcPts val="0"/>
                        </a:spcAft>
                        <a:buClr>
                          <a:srgbClr val="7F7F7F"/>
                        </a:buClr>
                        <a:buSzPts val="1100"/>
                        <a:buFont typeface="Arial"/>
                        <a:buNone/>
                      </a:pPr>
                      <a:r>
                        <a:rPr lang="es-CO" sz="1000" u="none" strike="noStrike" cap="none">
                          <a:solidFill>
                            <a:srgbClr val="7F7F7F"/>
                          </a:solidFill>
                          <a:latin typeface="Arial"/>
                          <a:ea typeface="Arial"/>
                          <a:cs typeface="Arial"/>
                          <a:sym typeface="Arial"/>
                        </a:rPr>
                        <a:t>Base: </a:t>
                      </a:r>
                      <a:endParaRPr sz="1000" b="0" i="0" u="none" strike="noStrike" cap="none">
                        <a:solidFill>
                          <a:srgbClr val="7F7F7F"/>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157</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74</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153</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384</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143" name="Google Shape;1143;p72"/>
          <p:cNvSpPr txBox="1"/>
          <p:nvPr/>
        </p:nvSpPr>
        <p:spPr>
          <a:xfrm>
            <a:off x="304800" y="1524000"/>
            <a:ext cx="3048000" cy="1077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600" b="1">
                <a:solidFill>
                  <a:schemeClr val="dk1"/>
                </a:solidFill>
                <a:latin typeface="Poppins"/>
                <a:ea typeface="Poppins"/>
                <a:cs typeface="Poppins"/>
                <a:sym typeface="Poppins"/>
              </a:rPr>
              <a:t>¿Hay algo en las piezas de turismo o publicidad que te haga desconfiar o dudar de los servicios?</a:t>
            </a:r>
            <a:endParaRPr sz="1600" b="1">
              <a:solidFill>
                <a:schemeClr val="dk1"/>
              </a:solidFill>
              <a:latin typeface="Poppins"/>
              <a:ea typeface="Poppins"/>
              <a:cs typeface="Poppins"/>
              <a:sym typeface="Poppins"/>
            </a:endParaRPr>
          </a:p>
        </p:txBody>
      </p:sp>
      <p:sp>
        <p:nvSpPr>
          <p:cNvPr id="1144" name="Google Shape;1144;p7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45" name="Google Shape;1145;p7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46" name="Google Shape;1146;p72"/>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47" name="Google Shape;1147;p7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48" name="Google Shape;1148;p7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49" name="Google Shape;1149;p7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50" name="Google Shape;1150;p72"/>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EVALUACIÓN DE LAS PIEZAS DE LA PUBLICIDAD DE TURISMO</a:t>
            </a:r>
            <a:endParaRPr/>
          </a:p>
        </p:txBody>
      </p:sp>
      <p:sp>
        <p:nvSpPr>
          <p:cNvPr id="1151" name="Google Shape;1151;p72"/>
          <p:cNvSpPr/>
          <p:nvPr/>
        </p:nvSpPr>
        <p:spPr>
          <a:xfrm>
            <a:off x="0" y="6282200"/>
            <a:ext cx="8622792" cy="2616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Q75 ¿Hay algo en las piezas de turismo o publicidad que te haga desconfiar o dudar de los servicios?</a:t>
            </a:r>
            <a:endParaRPr sz="1100">
              <a:solidFill>
                <a:schemeClr val="lt1"/>
              </a:solidFill>
              <a:latin typeface="Poppins"/>
              <a:ea typeface="Poppins"/>
              <a:cs typeface="Poppins"/>
              <a:sym typeface="Poppi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
          <p:cNvPicPr preferRelativeResize="0"/>
          <p:nvPr/>
        </p:nvPicPr>
        <p:blipFill rotWithShape="1">
          <a:blip r:embed="rId3">
            <a:alphaModFix/>
          </a:blip>
          <a:srcRect/>
          <a:stretch/>
        </p:blipFill>
        <p:spPr>
          <a:xfrm>
            <a:off x="1910042" y="1"/>
            <a:ext cx="10281957" cy="6857999"/>
          </a:xfrm>
          <a:prstGeom prst="rect">
            <a:avLst/>
          </a:prstGeom>
          <a:noFill/>
          <a:ln>
            <a:noFill/>
          </a:ln>
        </p:spPr>
      </p:pic>
      <p:sp>
        <p:nvSpPr>
          <p:cNvPr id="199" name="Google Shape;199;p1"/>
          <p:cNvSpPr/>
          <p:nvPr/>
        </p:nvSpPr>
        <p:spPr>
          <a:xfrm>
            <a:off x="3400" y="0"/>
            <a:ext cx="6092800" cy="6858000"/>
          </a:xfrm>
          <a:prstGeom prst="rect">
            <a:avLst/>
          </a:prstGeom>
          <a:solidFill>
            <a:srgbClr val="2038B2"/>
          </a:solidFill>
          <a:ln>
            <a:noFill/>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00" name="Google Shape;200;p1"/>
          <p:cNvSpPr txBox="1"/>
          <p:nvPr/>
        </p:nvSpPr>
        <p:spPr>
          <a:xfrm>
            <a:off x="406833" y="749867"/>
            <a:ext cx="5600400" cy="2072605"/>
          </a:xfrm>
          <a:prstGeom prst="rect">
            <a:avLst/>
          </a:prstGeom>
          <a:noFill/>
          <a:ln>
            <a:noFill/>
          </a:ln>
        </p:spPr>
        <p:txBody>
          <a:bodyPr spcFirstLastPara="1" wrap="square" lIns="91433" tIns="91433" rIns="91433" bIns="91433" anchor="t" anchorCtr="0">
            <a:spAutoFit/>
          </a:bodyPr>
          <a:lstStyle/>
          <a:p>
            <a:pPr marL="42332"/>
            <a:r>
              <a:rPr lang="es" sz="3067">
                <a:solidFill>
                  <a:schemeClr val="lt1"/>
                </a:solidFill>
                <a:latin typeface="Poppins ExtraBold"/>
                <a:ea typeface="Poppins ExtraBold"/>
                <a:cs typeface="Poppins ExtraBold"/>
                <a:sym typeface="Poppins ExtraBold"/>
              </a:rPr>
              <a:t>SELECCIÓN DE VARIABLES CON MAYOR PESO EN EL BIENESTAR DE LOS USUARIOS DE TURISMO</a:t>
            </a:r>
            <a:endParaRPr sz="3067">
              <a:solidFill>
                <a:schemeClr val="lt1"/>
              </a:solidFill>
              <a:latin typeface="Poppins ExtraBold"/>
              <a:ea typeface="Poppins ExtraBold"/>
              <a:cs typeface="Poppins ExtraBold"/>
              <a:sym typeface="Poppins ExtraBold"/>
            </a:endParaRPr>
          </a:p>
        </p:txBody>
      </p:sp>
      <p:pic>
        <p:nvPicPr>
          <p:cNvPr id="201" name="Google Shape;201;p1"/>
          <p:cNvPicPr preferRelativeResize="0"/>
          <p:nvPr/>
        </p:nvPicPr>
        <p:blipFill rotWithShape="1">
          <a:blip r:embed="rId4">
            <a:alphaModFix/>
          </a:blip>
          <a:srcRect l="25730" r="24940" b="50556"/>
          <a:stretch/>
        </p:blipFill>
        <p:spPr>
          <a:xfrm>
            <a:off x="4979831" y="5785149"/>
            <a:ext cx="707904" cy="410623"/>
          </a:xfrm>
          <a:prstGeom prst="rect">
            <a:avLst/>
          </a:prstGeom>
          <a:noFill/>
          <a:ln>
            <a:noFill/>
          </a:ln>
        </p:spPr>
      </p:pic>
      <p:pic>
        <p:nvPicPr>
          <p:cNvPr id="202" name="Google Shape;202;p1"/>
          <p:cNvPicPr preferRelativeResize="0"/>
          <p:nvPr/>
        </p:nvPicPr>
        <p:blipFill rotWithShape="1">
          <a:blip r:embed="rId5">
            <a:alphaModFix/>
          </a:blip>
          <a:srcRect/>
          <a:stretch/>
        </p:blipFill>
        <p:spPr>
          <a:xfrm>
            <a:off x="3034267" y="5511567"/>
            <a:ext cx="1735247" cy="840500"/>
          </a:xfrm>
          <a:prstGeom prst="rect">
            <a:avLst/>
          </a:prstGeom>
          <a:noFill/>
          <a:ln>
            <a:noFill/>
          </a:ln>
        </p:spPr>
      </p:pic>
      <p:sp>
        <p:nvSpPr>
          <p:cNvPr id="203" name="Google Shape;203;p1"/>
          <p:cNvSpPr/>
          <p:nvPr/>
        </p:nvSpPr>
        <p:spPr>
          <a:xfrm>
            <a:off x="0" y="915933"/>
            <a:ext cx="176000" cy="1668800"/>
          </a:xfrm>
          <a:prstGeom prst="rect">
            <a:avLst/>
          </a:prstGeom>
          <a:solidFill>
            <a:schemeClr val="lt1"/>
          </a:solidFill>
          <a:ln>
            <a:noFill/>
          </a:ln>
        </p:spPr>
        <p:txBody>
          <a:bodyPr spcFirstLastPara="1" wrap="square" lIns="121900" tIns="121900" rIns="121900" bIns="121900" anchor="ctr" anchorCtr="0">
            <a:noAutofit/>
          </a:bodyPr>
          <a:lstStyle/>
          <a:p>
            <a:pPr algn="ctr"/>
            <a:endParaRPr sz="1867"/>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65"/>
        <p:cNvGrpSpPr/>
        <p:nvPr/>
      </p:nvGrpSpPr>
      <p:grpSpPr>
        <a:xfrm>
          <a:off x="0" y="0"/>
          <a:ext cx="0" cy="0"/>
          <a:chOff x="0" y="0"/>
          <a:chExt cx="0" cy="0"/>
        </a:xfrm>
      </p:grpSpPr>
      <p:graphicFrame>
        <p:nvGraphicFramePr>
          <p:cNvPr id="167" name="Google Shape;167;p7"/>
          <p:cNvGraphicFramePr/>
          <p:nvPr>
            <p:extLst>
              <p:ext uri="{D42A27DB-BD31-4B8C-83A1-F6EECF244321}">
                <p14:modId xmlns:p14="http://schemas.microsoft.com/office/powerpoint/2010/main" val="3954770611"/>
              </p:ext>
            </p:extLst>
          </p:nvPr>
        </p:nvGraphicFramePr>
        <p:xfrm>
          <a:off x="786615" y="1198800"/>
          <a:ext cx="6019800" cy="4763088"/>
        </p:xfrm>
        <a:graphic>
          <a:graphicData uri="http://schemas.openxmlformats.org/drawingml/2006/chart">
            <c:chart xmlns:c="http://schemas.openxmlformats.org/drawingml/2006/chart" xmlns:r="http://schemas.openxmlformats.org/officeDocument/2006/relationships" r:id="rId3"/>
          </a:graphicData>
        </a:graphic>
      </p:graphicFrame>
      <p:sp>
        <p:nvSpPr>
          <p:cNvPr id="168" name="Google Shape;168;p7"/>
          <p:cNvSpPr/>
          <p:nvPr/>
        </p:nvSpPr>
        <p:spPr>
          <a:xfrm>
            <a:off x="0" y="6370525"/>
            <a:ext cx="121920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9" name="Google Shape;169;p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70" name="Google Shape;170;p7"/>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DESTINO TURÍSTICO PREFERIDO</a:t>
            </a:r>
            <a:endParaRPr/>
          </a:p>
        </p:txBody>
      </p:sp>
      <p:pic>
        <p:nvPicPr>
          <p:cNvPr id="172" name="Google Shape;172;p7"/>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73" name="Google Shape;173;p7"/>
          <p:cNvSpPr/>
          <p:nvPr/>
        </p:nvSpPr>
        <p:spPr>
          <a:xfrm>
            <a:off x="8964" y="6370525"/>
            <a:ext cx="8750987"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Q14 Cuando piensas en turismo, prefieres  ir a…</a:t>
            </a:r>
            <a:endParaRPr>
              <a:solidFill>
                <a:schemeClr val="lt1"/>
              </a:solidFill>
              <a:latin typeface="Poppins"/>
              <a:ea typeface="Poppins"/>
              <a:cs typeface="Poppins"/>
              <a:sym typeface="Poppins"/>
            </a:endParaRPr>
          </a:p>
        </p:txBody>
      </p:sp>
      <p:sp>
        <p:nvSpPr>
          <p:cNvPr id="174" name="Google Shape;174;p7"/>
          <p:cNvSpPr/>
          <p:nvPr/>
        </p:nvSpPr>
        <p:spPr>
          <a:xfrm>
            <a:off x="7686850" y="1138075"/>
            <a:ext cx="3645300" cy="50475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75" name="Google Shape;175;p7"/>
          <p:cNvPicPr preferRelativeResize="0"/>
          <p:nvPr/>
        </p:nvPicPr>
        <p:blipFill rotWithShape="1">
          <a:blip r:embed="rId5">
            <a:alphaModFix/>
          </a:blip>
          <a:srcRect t="9966"/>
          <a:stretch/>
        </p:blipFill>
        <p:spPr>
          <a:xfrm>
            <a:off x="7529550" y="1138075"/>
            <a:ext cx="3645300" cy="4924200"/>
          </a:xfrm>
          <a:prstGeom prst="roundRect">
            <a:avLst>
              <a:gd name="adj" fmla="val 16667"/>
            </a:avLst>
          </a:prstGeom>
          <a:noFill/>
          <a:ln>
            <a:noFill/>
          </a:ln>
        </p:spPr>
      </p:pic>
      <p:sp>
        <p:nvSpPr>
          <p:cNvPr id="2" name="Google Shape;90;p2">
            <a:extLst>
              <a:ext uri="{FF2B5EF4-FFF2-40B4-BE49-F238E27FC236}">
                <a16:creationId xmlns:a16="http://schemas.microsoft.com/office/drawing/2014/main" id="{3628FE6F-485B-7C77-73F8-8CD3C1029623}"/>
              </a:ext>
            </a:extLst>
          </p:cNvPr>
          <p:cNvSpPr txBox="1"/>
          <p:nvPr/>
        </p:nvSpPr>
        <p:spPr>
          <a:xfrm>
            <a:off x="10527400" y="6375860"/>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p:nvPr/>
        </p:nvSpPr>
        <p:spPr>
          <a:xfrm>
            <a:off x="5824133" y="3429000"/>
            <a:ext cx="6367600" cy="1414800"/>
          </a:xfrm>
          <a:prstGeom prst="rect">
            <a:avLst/>
          </a:prstGeom>
          <a:solidFill>
            <a:srgbClr val="2038B2"/>
          </a:solidFill>
          <a:ln>
            <a:noFill/>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209" name="Google Shape;209;p13"/>
          <p:cNvPicPr preferRelativeResize="0"/>
          <p:nvPr/>
        </p:nvPicPr>
        <p:blipFill rotWithShape="1">
          <a:blip r:embed="rId3">
            <a:alphaModFix/>
          </a:blip>
          <a:srcRect l="5910" r="32717"/>
          <a:stretch/>
        </p:blipFill>
        <p:spPr>
          <a:xfrm>
            <a:off x="0" y="1"/>
            <a:ext cx="5824136" cy="6857999"/>
          </a:xfrm>
          <a:prstGeom prst="rect">
            <a:avLst/>
          </a:prstGeom>
          <a:noFill/>
          <a:ln>
            <a:noFill/>
          </a:ln>
        </p:spPr>
      </p:pic>
      <p:sp>
        <p:nvSpPr>
          <p:cNvPr id="210" name="Google Shape;210;p13"/>
          <p:cNvSpPr/>
          <p:nvPr/>
        </p:nvSpPr>
        <p:spPr>
          <a:xfrm>
            <a:off x="6385333" y="3818467"/>
            <a:ext cx="5245200" cy="636000"/>
          </a:xfrm>
          <a:prstGeom prst="rect">
            <a:avLst/>
          </a:prstGeom>
          <a:noFill/>
          <a:ln>
            <a:noFill/>
          </a:ln>
        </p:spPr>
        <p:txBody>
          <a:bodyPr spcFirstLastPara="1" wrap="square" lIns="91433" tIns="45700" rIns="91433" bIns="45700" anchor="ctr" anchorCtr="0">
            <a:noAutofit/>
          </a:bodyPr>
          <a:lstStyle/>
          <a:p>
            <a:pPr algn="ctr">
              <a:buSzPts val="1200"/>
            </a:pPr>
            <a:r>
              <a:rPr lang="es" sz="2800" b="1">
                <a:solidFill>
                  <a:srgbClr val="FFFFFF"/>
                </a:solidFill>
                <a:latin typeface="Poppins"/>
                <a:ea typeface="Poppins"/>
                <a:cs typeface="Poppins"/>
                <a:sym typeface="Poppins"/>
              </a:rPr>
              <a:t>OBJETIVO Y METODOLOGÍA</a:t>
            </a:r>
            <a:endParaRPr sz="2800" b="1">
              <a:solidFill>
                <a:srgbClr val="FFFFFF"/>
              </a:solidFill>
              <a:latin typeface="Poppins"/>
              <a:ea typeface="Poppins"/>
              <a:cs typeface="Poppins"/>
              <a:sym typeface="Poppins"/>
            </a:endParaRPr>
          </a:p>
        </p:txBody>
      </p:sp>
      <p:sp>
        <p:nvSpPr>
          <p:cNvPr id="211" name="Google Shape;211;p13"/>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12" name="Google Shape;212;p13"/>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213" name="Google Shape;213;p13"/>
          <p:cNvSpPr txBox="1"/>
          <p:nvPr/>
        </p:nvSpPr>
        <p:spPr>
          <a:xfrm>
            <a:off x="5991648" y="2067505"/>
            <a:ext cx="1803200" cy="1723535"/>
          </a:xfrm>
          <a:prstGeom prst="rect">
            <a:avLst/>
          </a:prstGeom>
          <a:noFill/>
          <a:ln>
            <a:noFill/>
          </a:ln>
        </p:spPr>
        <p:txBody>
          <a:bodyPr spcFirstLastPara="1" wrap="square" lIns="91433" tIns="91433" rIns="91433" bIns="91433" anchor="t" anchorCtr="0">
            <a:spAutoFit/>
          </a:bodyPr>
          <a:lstStyle/>
          <a:p>
            <a:pPr>
              <a:buSzPts val="7500"/>
            </a:pPr>
            <a:r>
              <a:rPr lang="es" sz="10000">
                <a:solidFill>
                  <a:srgbClr val="2038B2"/>
                </a:solidFill>
                <a:latin typeface="Poppins Black"/>
                <a:ea typeface="Poppins Black"/>
                <a:cs typeface="Poppins Black"/>
                <a:sym typeface="Poppins Black"/>
              </a:rPr>
              <a:t>01</a:t>
            </a:r>
            <a:endParaRPr sz="10000">
              <a:solidFill>
                <a:srgbClr val="2038B2"/>
              </a:solidFill>
              <a:latin typeface="Poppins Black"/>
              <a:ea typeface="Poppins Black"/>
              <a:cs typeface="Poppins Black"/>
              <a:sym typeface="Poppins Black"/>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p:nvPr/>
        </p:nvSpPr>
        <p:spPr>
          <a:xfrm>
            <a:off x="577533" y="1971100"/>
            <a:ext cx="3539600" cy="2161600"/>
          </a:xfrm>
          <a:prstGeom prst="roundRect">
            <a:avLst>
              <a:gd name="adj" fmla="val 16667"/>
            </a:avLst>
          </a:prstGeom>
          <a:solidFill>
            <a:srgbClr val="E8ECF4"/>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sp>
        <p:nvSpPr>
          <p:cNvPr id="219" name="Google Shape;219;p14"/>
          <p:cNvSpPr/>
          <p:nvPr/>
        </p:nvSpPr>
        <p:spPr>
          <a:xfrm>
            <a:off x="3629100" y="3102667"/>
            <a:ext cx="3539600" cy="2161600"/>
          </a:xfrm>
          <a:prstGeom prst="roundRect">
            <a:avLst>
              <a:gd name="adj" fmla="val 16667"/>
            </a:avLst>
          </a:prstGeom>
          <a:solidFill>
            <a:srgbClr val="2038B2"/>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sp>
        <p:nvSpPr>
          <p:cNvPr id="220" name="Google Shape;220;p14"/>
          <p:cNvSpPr txBox="1"/>
          <p:nvPr/>
        </p:nvSpPr>
        <p:spPr>
          <a:xfrm>
            <a:off x="4075785" y="554376"/>
            <a:ext cx="4040400" cy="554000"/>
          </a:xfrm>
          <a:prstGeom prst="rect">
            <a:avLst/>
          </a:prstGeom>
          <a:noFill/>
          <a:ln>
            <a:noFill/>
          </a:ln>
        </p:spPr>
        <p:txBody>
          <a:bodyPr spcFirstLastPara="1" wrap="square" lIns="91433" tIns="45700" rIns="91433" bIns="45700" anchor="ctr" anchorCtr="0">
            <a:noAutofit/>
          </a:bodyPr>
          <a:lstStyle/>
          <a:p>
            <a:pPr algn="ctr">
              <a:buSzPts val="2300"/>
            </a:pPr>
            <a:r>
              <a:rPr lang="es" sz="4000">
                <a:solidFill>
                  <a:srgbClr val="2038B2"/>
                </a:solidFill>
                <a:latin typeface="Poppins Black"/>
                <a:ea typeface="Poppins Black"/>
                <a:cs typeface="Poppins Black"/>
                <a:sym typeface="Poppins Black"/>
              </a:rPr>
              <a:t>OBJETIVO</a:t>
            </a:r>
            <a:endParaRPr sz="4000">
              <a:solidFill>
                <a:srgbClr val="2038B2"/>
              </a:solidFill>
              <a:latin typeface="Poppins Black"/>
              <a:ea typeface="Poppins Black"/>
              <a:cs typeface="Poppins Black"/>
              <a:sym typeface="Poppins Black"/>
            </a:endParaRPr>
          </a:p>
        </p:txBody>
      </p:sp>
      <p:sp>
        <p:nvSpPr>
          <p:cNvPr id="221" name="Google Shape;221;p14"/>
          <p:cNvSpPr txBox="1"/>
          <p:nvPr/>
        </p:nvSpPr>
        <p:spPr>
          <a:xfrm>
            <a:off x="7697567" y="2649301"/>
            <a:ext cx="3844800" cy="1661939"/>
          </a:xfrm>
          <a:prstGeom prst="rect">
            <a:avLst/>
          </a:prstGeom>
          <a:noFill/>
          <a:ln>
            <a:noFill/>
          </a:ln>
        </p:spPr>
        <p:txBody>
          <a:bodyPr spcFirstLastPara="1" wrap="square" lIns="121900" tIns="60933" rIns="121900" bIns="60933" anchor="t" anchorCtr="0">
            <a:spAutoFit/>
          </a:bodyPr>
          <a:lstStyle/>
          <a:p>
            <a:pPr algn="just"/>
            <a:r>
              <a:rPr lang="es" sz="2000">
                <a:latin typeface="Poppins"/>
                <a:ea typeface="Poppins"/>
                <a:cs typeface="Poppins"/>
                <a:sym typeface="Poppins"/>
              </a:rPr>
              <a:t>Encontrar las variables que impactan mayormente al bienestar o calidad de vida del individuo al usar los servicios de turismo.</a:t>
            </a:r>
            <a:endParaRPr sz="2000">
              <a:latin typeface="Poppins"/>
              <a:ea typeface="Poppins"/>
              <a:cs typeface="Poppins"/>
              <a:sym typeface="Poppins"/>
            </a:endParaRPr>
          </a:p>
        </p:txBody>
      </p:sp>
      <p:pic>
        <p:nvPicPr>
          <p:cNvPr id="222" name="Google Shape;222;p14"/>
          <p:cNvPicPr preferRelativeResize="0"/>
          <p:nvPr/>
        </p:nvPicPr>
        <p:blipFill rotWithShape="1">
          <a:blip r:embed="rId3">
            <a:alphaModFix/>
          </a:blip>
          <a:srcRect l="1400" t="1224"/>
          <a:stretch/>
        </p:blipFill>
        <p:spPr>
          <a:xfrm>
            <a:off x="698600" y="2083667"/>
            <a:ext cx="6224000" cy="2885200"/>
          </a:xfrm>
          <a:prstGeom prst="roundRect">
            <a:avLst>
              <a:gd name="adj" fmla="val 16667"/>
            </a:avLst>
          </a:prstGeom>
          <a:noFill/>
          <a:ln>
            <a:noFill/>
          </a:ln>
        </p:spPr>
      </p:pic>
      <p:sp>
        <p:nvSpPr>
          <p:cNvPr id="223" name="Google Shape;223;p1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24" name="Google Shape;224;p14"/>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4" name="Google Shape;302;p16">
            <a:extLst>
              <a:ext uri="{FF2B5EF4-FFF2-40B4-BE49-F238E27FC236}">
                <a16:creationId xmlns:a16="http://schemas.microsoft.com/office/drawing/2014/main" id="{19600844-3105-B18A-BE70-A1FF45BE37FA}"/>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2"/>
          <p:cNvSpPr/>
          <p:nvPr/>
        </p:nvSpPr>
        <p:spPr>
          <a:xfrm>
            <a:off x="522585" y="1149518"/>
            <a:ext cx="11146800" cy="4912954"/>
          </a:xfrm>
          <a:prstGeom prst="rect">
            <a:avLst/>
          </a:prstGeom>
          <a:noFill/>
          <a:ln>
            <a:noFill/>
          </a:ln>
        </p:spPr>
        <p:txBody>
          <a:bodyPr spcFirstLastPara="1" wrap="square" lIns="91433" tIns="45700" rIns="91433" bIns="45700" anchor="t" anchorCtr="0">
            <a:noAutofit/>
          </a:bodyPr>
          <a:lstStyle/>
          <a:p>
            <a:pPr algn="just"/>
            <a:r>
              <a:rPr lang="es" sz="2267" b="1" dirty="0">
                <a:solidFill>
                  <a:schemeClr val="dk1"/>
                </a:solidFill>
                <a:latin typeface="Poppins"/>
                <a:ea typeface="Poppins"/>
                <a:cs typeface="Poppins"/>
                <a:sym typeface="Poppins"/>
              </a:rPr>
              <a:t>SELECCIÓN DE VARIABLES: </a:t>
            </a:r>
            <a:endParaRPr sz="1733" b="1" dirty="0">
              <a:latin typeface="Poppins"/>
              <a:ea typeface="Poppins"/>
              <a:cs typeface="Poppins"/>
              <a:sym typeface="Poppins"/>
            </a:endParaRPr>
          </a:p>
          <a:p>
            <a:pPr algn="just"/>
            <a:r>
              <a:rPr lang="es" sz="1467" dirty="0">
                <a:solidFill>
                  <a:schemeClr val="dk1"/>
                </a:solidFill>
                <a:latin typeface="Poppins SemiBold"/>
                <a:ea typeface="Poppins SemiBold"/>
                <a:cs typeface="Poppins SemiBold"/>
                <a:sym typeface="Poppins SemiBold"/>
              </a:rPr>
              <a:t>Las variables a evaluar son las correspondientes a la batería de preguntas relacionada con el impacto del turismo en la calidad de vida y productividad.</a:t>
            </a:r>
            <a:endParaRPr sz="1733" dirty="0">
              <a:latin typeface="Poppins"/>
              <a:ea typeface="Poppins"/>
              <a:cs typeface="Poppins"/>
              <a:sym typeface="Poppins"/>
            </a:endParaRPr>
          </a:p>
          <a:p>
            <a:pPr algn="just"/>
            <a:endParaRPr sz="1467" dirty="0">
              <a:solidFill>
                <a:schemeClr val="dk1"/>
              </a:solidFill>
              <a:latin typeface="Poppins SemiBold"/>
              <a:ea typeface="Poppins SemiBold"/>
              <a:cs typeface="Poppins SemiBold"/>
              <a:sym typeface="Poppins SemiBold"/>
            </a:endParaRPr>
          </a:p>
          <a:p>
            <a:pPr marL="457189" lvl="1" indent="-448722">
              <a:buSzPts val="1100"/>
              <a:buFont typeface="Poppins"/>
              <a:buAutoNum type="alphaLcPeriod"/>
            </a:pPr>
            <a:r>
              <a:rPr lang="es" sz="1467" dirty="0">
                <a:latin typeface="Poppins"/>
                <a:ea typeface="Poppins"/>
                <a:cs typeface="Poppins"/>
                <a:sym typeface="Poppins"/>
              </a:rPr>
              <a:t>¿Siente que tu bienestar mental o emocional ha mejorado como resultado del viaje?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¿Cuánto crees que el viaje ha contribuido a mejorar tu calidad de vida?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¿Sientes que regresas del viaje con más energía y motivación para tus actividades diarias, incluido el trabajo?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¿Cree que el viaje te ha ayudado a recargar energías, resultando en una mayor productividad en el trabajo o en tus actividades diarias?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¿Cree que el viaje te ha ayudado a bajar la tensión /estrés diario?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¿El viaje ha contribuido a mejorar tus relaciones con amigos o familiares con quienes viajaste? (Mucho, Algo, Poco, Nada)</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En comparación con tu estado emocional antes del viaje, ¿cómo calificaría su nivel de felicidad general? (Más feliz, Igual, Menos feliz) Usar emojis </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¿El viaje te proporcionó oportunidades para establecer nuevas relaciones o amistades? (si 5 no 1 ) Poner termómetro móvil</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¿Cómo calificaría tu nivel de bienestar general después de participar en algún plan turístico de Comfandi ? Escala del 1 al 5 (1 es muy malo y 5 excelente) Poner termómetro móvil</a:t>
            </a:r>
            <a:endParaRPr sz="1467" dirty="0">
              <a:latin typeface="Poppins"/>
              <a:ea typeface="Poppins"/>
              <a:cs typeface="Poppins"/>
              <a:sym typeface="Poppins"/>
            </a:endParaRPr>
          </a:p>
          <a:p>
            <a:pPr marL="457189" lvl="1" indent="-448722">
              <a:buSzPts val="1100"/>
              <a:buFont typeface="Poppins"/>
              <a:buAutoNum type="alphaLcPeriod"/>
            </a:pPr>
            <a:r>
              <a:rPr lang="es" sz="1467" dirty="0">
                <a:latin typeface="Poppins"/>
                <a:ea typeface="Poppins"/>
                <a:cs typeface="Poppins"/>
                <a:sym typeface="Poppins"/>
              </a:rPr>
              <a:t>Teniendo en cuenta el impacto en tu calidad de vida ¿Consideraría participar en otro de nuestros planes turísticos en el futuro? (Definitivamente sí, Probablemente sí, Probablemente no, Definitivamente no) Poner termómetro móvil</a:t>
            </a:r>
            <a:endParaRPr sz="1467" dirty="0">
              <a:latin typeface="Poppins"/>
              <a:ea typeface="Poppins"/>
              <a:cs typeface="Poppins"/>
              <a:sym typeface="Poppins"/>
            </a:endParaRPr>
          </a:p>
          <a:p>
            <a:pPr algn="just"/>
            <a:endParaRPr sz="2267" dirty="0">
              <a:solidFill>
                <a:schemeClr val="dk1"/>
              </a:solidFill>
              <a:latin typeface="Poppins SemiBold"/>
              <a:ea typeface="Poppins SemiBold"/>
              <a:cs typeface="Poppins SemiBold"/>
              <a:sym typeface="Poppins SemiBold"/>
            </a:endParaRPr>
          </a:p>
          <a:p>
            <a:pPr algn="just"/>
            <a:endParaRPr sz="2267" dirty="0">
              <a:solidFill>
                <a:schemeClr val="dk1"/>
              </a:solidFill>
              <a:latin typeface="Poppins SemiBold"/>
              <a:ea typeface="Poppins SemiBold"/>
              <a:cs typeface="Poppins SemiBold"/>
              <a:sym typeface="Poppins SemiBold"/>
            </a:endParaRPr>
          </a:p>
          <a:p>
            <a:pPr algn="just">
              <a:buSzPts val="2400"/>
            </a:pPr>
            <a:endParaRPr sz="2000" dirty="0">
              <a:highlight>
                <a:srgbClr val="FFFFFF"/>
              </a:highlight>
              <a:latin typeface="Poppins"/>
              <a:ea typeface="Poppins"/>
              <a:cs typeface="Poppins"/>
              <a:sym typeface="Poppins"/>
            </a:endParaRPr>
          </a:p>
        </p:txBody>
      </p:sp>
      <p:sp>
        <p:nvSpPr>
          <p:cNvPr id="231" name="Google Shape;231;p172"/>
          <p:cNvSpPr txBox="1"/>
          <p:nvPr/>
        </p:nvSpPr>
        <p:spPr>
          <a:xfrm>
            <a:off x="522585" y="452585"/>
            <a:ext cx="4040400" cy="554000"/>
          </a:xfrm>
          <a:prstGeom prst="rect">
            <a:avLst/>
          </a:prstGeom>
          <a:noFill/>
          <a:ln>
            <a:noFill/>
          </a:ln>
        </p:spPr>
        <p:txBody>
          <a:bodyPr spcFirstLastPara="1" wrap="square" lIns="91433" tIns="45700" rIns="91433" bIns="45700" anchor="ctr" anchorCtr="0">
            <a:noAutofit/>
          </a:bodyPr>
          <a:lstStyle/>
          <a:p>
            <a:pPr>
              <a:buSzPts val="2300"/>
            </a:pPr>
            <a:r>
              <a:rPr lang="es" sz="4000" dirty="0">
                <a:solidFill>
                  <a:srgbClr val="2038B2"/>
                </a:solidFill>
                <a:latin typeface="Poppins Black"/>
                <a:ea typeface="Poppins Black"/>
                <a:cs typeface="Poppins Black"/>
                <a:sym typeface="Poppins Black"/>
              </a:rPr>
              <a:t>METODOLOGÍA</a:t>
            </a:r>
            <a:endParaRPr sz="4000" dirty="0">
              <a:solidFill>
                <a:srgbClr val="2038B2"/>
              </a:solidFill>
              <a:latin typeface="Poppins Black"/>
              <a:ea typeface="Poppins Black"/>
              <a:cs typeface="Poppins Black"/>
              <a:sym typeface="Poppins Black"/>
            </a:endParaRPr>
          </a:p>
        </p:txBody>
      </p:sp>
      <p:sp>
        <p:nvSpPr>
          <p:cNvPr id="232" name="Google Shape;232;p172"/>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33" name="Google Shape;233;p172"/>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4" name="Google Shape;302;p16">
            <a:extLst>
              <a:ext uri="{FF2B5EF4-FFF2-40B4-BE49-F238E27FC236}">
                <a16:creationId xmlns:a16="http://schemas.microsoft.com/office/drawing/2014/main" id="{681AA690-4101-5458-C1FB-96BB8D816E2F}"/>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3"/>
          <p:cNvSpPr/>
          <p:nvPr/>
        </p:nvSpPr>
        <p:spPr>
          <a:xfrm>
            <a:off x="724985" y="1559042"/>
            <a:ext cx="5347200" cy="4381600"/>
          </a:xfrm>
          <a:prstGeom prst="roundRect">
            <a:avLst>
              <a:gd name="adj" fmla="val 16667"/>
            </a:avLst>
          </a:prstGeom>
          <a:solidFill>
            <a:srgbClr val="E8ECF4"/>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sp>
        <p:nvSpPr>
          <p:cNvPr id="239" name="Google Shape;239;p173"/>
          <p:cNvSpPr/>
          <p:nvPr/>
        </p:nvSpPr>
        <p:spPr>
          <a:xfrm>
            <a:off x="6987347" y="1698463"/>
            <a:ext cx="4743611" cy="3744395"/>
          </a:xfrm>
          <a:prstGeom prst="rect">
            <a:avLst/>
          </a:prstGeom>
          <a:noFill/>
          <a:ln>
            <a:noFill/>
          </a:ln>
        </p:spPr>
        <p:txBody>
          <a:bodyPr spcFirstLastPara="1" wrap="square" lIns="91433" tIns="45700" rIns="91433" bIns="45700" anchor="t" anchorCtr="0">
            <a:noAutofit/>
          </a:bodyPr>
          <a:lstStyle/>
          <a:p>
            <a:pPr algn="just"/>
            <a:r>
              <a:rPr lang="es" sz="2267" b="1">
                <a:solidFill>
                  <a:schemeClr val="dk1"/>
                </a:solidFill>
                <a:latin typeface="Poppins"/>
                <a:ea typeface="Poppins"/>
                <a:cs typeface="Poppins"/>
                <a:sym typeface="Poppins"/>
              </a:rPr>
              <a:t>ANÁLISIS DE FACTORES</a:t>
            </a:r>
            <a:endParaRPr sz="1733" b="1">
              <a:latin typeface="Poppins"/>
              <a:ea typeface="Poppins"/>
              <a:cs typeface="Poppins"/>
              <a:sym typeface="Poppins"/>
            </a:endParaRPr>
          </a:p>
          <a:p>
            <a:pPr algn="just"/>
            <a:r>
              <a:rPr lang="es" sz="1533">
                <a:solidFill>
                  <a:schemeClr val="dk1"/>
                </a:solidFill>
                <a:latin typeface="Poppins SemiBold"/>
                <a:ea typeface="Poppins SemiBold"/>
                <a:cs typeface="Poppins SemiBold"/>
                <a:sym typeface="Poppins SemiBold"/>
              </a:rPr>
              <a:t>Como la cantidad de variables es grande comparada con el tamaño de muestra, para determinar que variables se relacionan entre si y evitar multicolinealidad en la selección de variables independientes, se realiza análisis factorial para tener un primer acercamiento a las variables con mayor desempeño</a:t>
            </a:r>
            <a:endParaRPr sz="1533">
              <a:solidFill>
                <a:schemeClr val="dk1"/>
              </a:solidFill>
              <a:latin typeface="Poppins SemiBold"/>
              <a:ea typeface="Poppins SemiBold"/>
              <a:cs typeface="Poppins SemiBold"/>
              <a:sym typeface="Poppins SemiBold"/>
            </a:endParaRPr>
          </a:p>
          <a:p>
            <a:pPr algn="just">
              <a:buSzPts val="2400"/>
            </a:pPr>
            <a:endParaRPr sz="2000">
              <a:highlight>
                <a:srgbClr val="FFFFFF"/>
              </a:highlight>
              <a:latin typeface="Poppins"/>
              <a:ea typeface="Poppins"/>
              <a:cs typeface="Poppins"/>
              <a:sym typeface="Poppins"/>
            </a:endParaRPr>
          </a:p>
          <a:p>
            <a:pPr algn="just"/>
            <a:r>
              <a:rPr lang="es" sz="2267" b="1">
                <a:solidFill>
                  <a:schemeClr val="dk1"/>
                </a:solidFill>
                <a:highlight>
                  <a:srgbClr val="FFFFFF"/>
                </a:highlight>
                <a:latin typeface="Poppins"/>
                <a:ea typeface="Poppins"/>
                <a:cs typeface="Poppins"/>
                <a:sym typeface="Poppins"/>
              </a:rPr>
              <a:t>ARBOLES DECISIÓN</a:t>
            </a:r>
            <a:endParaRPr sz="1733" b="1">
              <a:latin typeface="Poppins"/>
              <a:ea typeface="Poppins"/>
              <a:cs typeface="Poppins"/>
              <a:sym typeface="Poppins"/>
            </a:endParaRPr>
          </a:p>
          <a:p>
            <a:pPr algn="just"/>
            <a:r>
              <a:rPr lang="es" sz="1533">
                <a:solidFill>
                  <a:schemeClr val="dk1"/>
                </a:solidFill>
                <a:highlight>
                  <a:srgbClr val="FFFFFF"/>
                </a:highlight>
                <a:latin typeface="Poppins SemiBold"/>
                <a:ea typeface="Poppins SemiBold"/>
                <a:cs typeface="Poppins SemiBold"/>
                <a:sym typeface="Poppins SemiBold"/>
              </a:rPr>
              <a:t>Esta técnica ayudará a determinar cuales son las variables que tienen mayor incidencia en el bienestar general del individuo.</a:t>
            </a:r>
            <a:endParaRPr sz="1533">
              <a:latin typeface="Poppins"/>
              <a:ea typeface="Poppins"/>
              <a:cs typeface="Poppins"/>
              <a:sym typeface="Poppins"/>
            </a:endParaRPr>
          </a:p>
          <a:p>
            <a:pPr algn="just">
              <a:buSzPts val="2400"/>
            </a:pPr>
            <a:endParaRPr sz="2000">
              <a:highlight>
                <a:srgbClr val="FFFFFF"/>
              </a:highlight>
              <a:latin typeface="Poppins"/>
              <a:ea typeface="Poppins"/>
              <a:cs typeface="Poppins"/>
              <a:sym typeface="Poppins"/>
            </a:endParaRPr>
          </a:p>
        </p:txBody>
      </p:sp>
      <p:pic>
        <p:nvPicPr>
          <p:cNvPr id="242" name="Google Shape;242;p173"/>
          <p:cNvPicPr preferRelativeResize="0"/>
          <p:nvPr/>
        </p:nvPicPr>
        <p:blipFill rotWithShape="1">
          <a:blip r:embed="rId3">
            <a:alphaModFix/>
          </a:blip>
          <a:srcRect l="695"/>
          <a:stretch/>
        </p:blipFill>
        <p:spPr>
          <a:xfrm>
            <a:off x="522585" y="1348142"/>
            <a:ext cx="5347200" cy="4381600"/>
          </a:xfrm>
          <a:prstGeom prst="roundRect">
            <a:avLst>
              <a:gd name="adj" fmla="val 16667"/>
            </a:avLst>
          </a:prstGeom>
          <a:noFill/>
          <a:ln>
            <a:noFill/>
          </a:ln>
        </p:spPr>
      </p:pic>
      <p:sp>
        <p:nvSpPr>
          <p:cNvPr id="244" name="Google Shape;244;p173"/>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45" name="Google Shape;245;p173"/>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3" name="Google Shape;231;p172">
            <a:extLst>
              <a:ext uri="{FF2B5EF4-FFF2-40B4-BE49-F238E27FC236}">
                <a16:creationId xmlns:a16="http://schemas.microsoft.com/office/drawing/2014/main" id="{E1008E51-183F-A588-E256-EDFF71501328}"/>
              </a:ext>
            </a:extLst>
          </p:cNvPr>
          <p:cNvSpPr txBox="1"/>
          <p:nvPr/>
        </p:nvSpPr>
        <p:spPr>
          <a:xfrm>
            <a:off x="522585" y="452585"/>
            <a:ext cx="4040400" cy="554000"/>
          </a:xfrm>
          <a:prstGeom prst="rect">
            <a:avLst/>
          </a:prstGeom>
          <a:noFill/>
          <a:ln>
            <a:noFill/>
          </a:ln>
        </p:spPr>
        <p:txBody>
          <a:bodyPr spcFirstLastPara="1" wrap="square" lIns="91433" tIns="45700" rIns="91433" bIns="45700" anchor="ctr" anchorCtr="0">
            <a:noAutofit/>
          </a:bodyPr>
          <a:lstStyle/>
          <a:p>
            <a:pPr>
              <a:buSzPts val="2300"/>
            </a:pPr>
            <a:r>
              <a:rPr lang="es" sz="4000" dirty="0">
                <a:solidFill>
                  <a:srgbClr val="2038B2"/>
                </a:solidFill>
                <a:latin typeface="Poppins Black"/>
                <a:ea typeface="Poppins Black"/>
                <a:cs typeface="Poppins Black"/>
                <a:sym typeface="Poppins Black"/>
              </a:rPr>
              <a:t>METODOLOGÍA</a:t>
            </a:r>
            <a:endParaRPr sz="4000" dirty="0">
              <a:solidFill>
                <a:srgbClr val="2038B2"/>
              </a:solidFill>
              <a:latin typeface="Poppins Black"/>
              <a:ea typeface="Poppins Black"/>
              <a:cs typeface="Poppins Black"/>
              <a:sym typeface="Poppins Black"/>
            </a:endParaRPr>
          </a:p>
        </p:txBody>
      </p:sp>
      <p:sp>
        <p:nvSpPr>
          <p:cNvPr id="4" name="Google Shape;302;p16">
            <a:extLst>
              <a:ext uri="{FF2B5EF4-FFF2-40B4-BE49-F238E27FC236}">
                <a16:creationId xmlns:a16="http://schemas.microsoft.com/office/drawing/2014/main" id="{94CC8F16-3218-28F1-B269-FD64820F2D6A}"/>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8"/>
          <p:cNvSpPr/>
          <p:nvPr/>
        </p:nvSpPr>
        <p:spPr>
          <a:xfrm>
            <a:off x="5824133" y="3429000"/>
            <a:ext cx="6367600" cy="1414800"/>
          </a:xfrm>
          <a:prstGeom prst="rect">
            <a:avLst/>
          </a:prstGeom>
          <a:solidFill>
            <a:srgbClr val="2038B2"/>
          </a:solidFill>
          <a:ln>
            <a:noFill/>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251" name="Google Shape;251;p18"/>
          <p:cNvPicPr preferRelativeResize="0"/>
          <p:nvPr/>
        </p:nvPicPr>
        <p:blipFill rotWithShape="1">
          <a:blip r:embed="rId3">
            <a:alphaModFix/>
          </a:blip>
          <a:srcRect l="5910" r="32717"/>
          <a:stretch/>
        </p:blipFill>
        <p:spPr>
          <a:xfrm>
            <a:off x="0" y="1"/>
            <a:ext cx="5824136" cy="6857999"/>
          </a:xfrm>
          <a:prstGeom prst="rect">
            <a:avLst/>
          </a:prstGeom>
          <a:noFill/>
          <a:ln>
            <a:noFill/>
          </a:ln>
        </p:spPr>
      </p:pic>
      <p:sp>
        <p:nvSpPr>
          <p:cNvPr id="252" name="Google Shape;252;p18"/>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53" name="Google Shape;253;p18"/>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254" name="Google Shape;254;p18"/>
          <p:cNvSpPr txBox="1"/>
          <p:nvPr/>
        </p:nvSpPr>
        <p:spPr>
          <a:xfrm>
            <a:off x="5991648" y="2067505"/>
            <a:ext cx="1803200" cy="1723535"/>
          </a:xfrm>
          <a:prstGeom prst="rect">
            <a:avLst/>
          </a:prstGeom>
          <a:noFill/>
          <a:ln>
            <a:noFill/>
          </a:ln>
        </p:spPr>
        <p:txBody>
          <a:bodyPr spcFirstLastPara="1" wrap="square" lIns="91433" tIns="91433" rIns="91433" bIns="91433" anchor="t" anchorCtr="0">
            <a:spAutoFit/>
          </a:bodyPr>
          <a:lstStyle/>
          <a:p>
            <a:pPr>
              <a:buSzPts val="7500"/>
            </a:pPr>
            <a:r>
              <a:rPr lang="es" sz="10000">
                <a:solidFill>
                  <a:srgbClr val="2038B2"/>
                </a:solidFill>
                <a:latin typeface="Poppins Black"/>
                <a:ea typeface="Poppins Black"/>
                <a:cs typeface="Poppins Black"/>
                <a:sym typeface="Poppins Black"/>
              </a:rPr>
              <a:t>02</a:t>
            </a:r>
            <a:endParaRPr sz="10000">
              <a:solidFill>
                <a:srgbClr val="2038B2"/>
              </a:solidFill>
              <a:latin typeface="Poppins Black"/>
              <a:ea typeface="Poppins Black"/>
              <a:cs typeface="Poppins Black"/>
              <a:sym typeface="Poppins Black"/>
            </a:endParaRPr>
          </a:p>
        </p:txBody>
      </p:sp>
      <p:sp>
        <p:nvSpPr>
          <p:cNvPr id="255" name="Google Shape;255;p18"/>
          <p:cNvSpPr/>
          <p:nvPr/>
        </p:nvSpPr>
        <p:spPr>
          <a:xfrm>
            <a:off x="6385333" y="3818467"/>
            <a:ext cx="5245200" cy="636000"/>
          </a:xfrm>
          <a:prstGeom prst="rect">
            <a:avLst/>
          </a:prstGeom>
          <a:noFill/>
          <a:ln>
            <a:noFill/>
          </a:ln>
        </p:spPr>
        <p:txBody>
          <a:bodyPr spcFirstLastPara="1" wrap="square" lIns="91433" tIns="45700" rIns="91433" bIns="45700" anchor="ctr" anchorCtr="0">
            <a:noAutofit/>
          </a:bodyPr>
          <a:lstStyle/>
          <a:p>
            <a:pPr algn="ctr">
              <a:buSzPts val="1200"/>
            </a:pPr>
            <a:r>
              <a:rPr lang="es" sz="2800" b="1">
                <a:solidFill>
                  <a:srgbClr val="FFFFFF"/>
                </a:solidFill>
                <a:latin typeface="Poppins"/>
                <a:ea typeface="Poppins"/>
                <a:cs typeface="Poppins"/>
                <a:sym typeface="Poppins"/>
              </a:rPr>
              <a:t>RESULTADOS</a:t>
            </a:r>
            <a:endParaRPr sz="2800" b="1">
              <a:solidFill>
                <a:srgbClr val="FFFFFF"/>
              </a:solidFill>
              <a:latin typeface="Poppins"/>
              <a:ea typeface="Poppins"/>
              <a:cs typeface="Poppins"/>
              <a:sym typeface="Poppi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175"/>
          <p:cNvPicPr preferRelativeResize="0"/>
          <p:nvPr/>
        </p:nvPicPr>
        <p:blipFill rotWithShape="1">
          <a:blip r:embed="rId3">
            <a:alphaModFix/>
          </a:blip>
          <a:srcRect/>
          <a:stretch/>
        </p:blipFill>
        <p:spPr>
          <a:xfrm>
            <a:off x="2541601" y="1187589"/>
            <a:ext cx="7108801" cy="5333391"/>
          </a:xfrm>
          <a:prstGeom prst="rect">
            <a:avLst/>
          </a:prstGeom>
          <a:noFill/>
          <a:ln>
            <a:noFill/>
          </a:ln>
        </p:spPr>
      </p:pic>
      <p:sp>
        <p:nvSpPr>
          <p:cNvPr id="271" name="Google Shape;271;p175"/>
          <p:cNvSpPr/>
          <p:nvPr/>
        </p:nvSpPr>
        <p:spPr>
          <a:xfrm>
            <a:off x="2541600" y="5051009"/>
            <a:ext cx="823600" cy="135200"/>
          </a:xfrm>
          <a:prstGeom prst="rect">
            <a:avLst/>
          </a:prstGeom>
          <a:solidFill>
            <a:srgbClr val="548135"/>
          </a:solidFill>
          <a:ln>
            <a:noFill/>
          </a:ln>
        </p:spPr>
        <p:txBody>
          <a:bodyPr spcFirstLastPara="1" wrap="square" lIns="121900" tIns="60933" rIns="121900" bIns="60933" anchor="ctr" anchorCtr="0">
            <a:noAutofit/>
          </a:bodyPr>
          <a:lstStyle/>
          <a:p>
            <a:pPr algn="ctr"/>
            <a:endParaRPr sz="1867">
              <a:solidFill>
                <a:schemeClr val="lt1"/>
              </a:solidFill>
            </a:endParaRPr>
          </a:p>
        </p:txBody>
      </p:sp>
      <p:sp>
        <p:nvSpPr>
          <p:cNvPr id="272" name="Google Shape;272;p175"/>
          <p:cNvSpPr/>
          <p:nvPr/>
        </p:nvSpPr>
        <p:spPr>
          <a:xfrm>
            <a:off x="5496580" y="4847996"/>
            <a:ext cx="327200" cy="135200"/>
          </a:xfrm>
          <a:prstGeom prst="rect">
            <a:avLst/>
          </a:prstGeom>
          <a:solidFill>
            <a:srgbClr val="548135"/>
          </a:solidFill>
          <a:ln>
            <a:noFill/>
          </a:ln>
        </p:spPr>
        <p:txBody>
          <a:bodyPr spcFirstLastPara="1" wrap="square" lIns="121900" tIns="60933" rIns="121900" bIns="60933" anchor="ctr" anchorCtr="0">
            <a:noAutofit/>
          </a:bodyPr>
          <a:lstStyle/>
          <a:p>
            <a:pPr algn="ctr"/>
            <a:r>
              <a:rPr lang="es" sz="933">
                <a:solidFill>
                  <a:schemeClr val="lt1"/>
                </a:solidFill>
              </a:rPr>
              <a:t>?</a:t>
            </a:r>
            <a:endParaRPr sz="1867"/>
          </a:p>
        </p:txBody>
      </p:sp>
      <p:sp>
        <p:nvSpPr>
          <p:cNvPr id="273" name="Google Shape;273;p175"/>
          <p:cNvSpPr txBox="1"/>
          <p:nvPr/>
        </p:nvSpPr>
        <p:spPr>
          <a:xfrm>
            <a:off x="2541599" y="554367"/>
            <a:ext cx="7108800" cy="554000"/>
          </a:xfrm>
          <a:prstGeom prst="rect">
            <a:avLst/>
          </a:prstGeom>
          <a:noFill/>
          <a:ln>
            <a:noFill/>
          </a:ln>
        </p:spPr>
        <p:txBody>
          <a:bodyPr spcFirstLastPara="1" wrap="square" lIns="91433" tIns="45700" rIns="91433" bIns="45700" anchor="ctr" anchorCtr="0">
            <a:noAutofit/>
          </a:bodyPr>
          <a:lstStyle/>
          <a:p>
            <a:pPr algn="ctr">
              <a:buSzPts val="2300"/>
            </a:pPr>
            <a:r>
              <a:rPr lang="es" sz="4000">
                <a:solidFill>
                  <a:srgbClr val="2038B2"/>
                </a:solidFill>
                <a:latin typeface="Poppins Black"/>
                <a:ea typeface="Poppins Black"/>
                <a:cs typeface="Poppins Black"/>
                <a:sym typeface="Poppins Black"/>
              </a:rPr>
              <a:t>ANÁLISIS FACTORIAL</a:t>
            </a:r>
            <a:endParaRPr sz="4000">
              <a:solidFill>
                <a:srgbClr val="2038B2"/>
              </a:solidFill>
              <a:latin typeface="Poppins Black"/>
              <a:ea typeface="Poppins Black"/>
              <a:cs typeface="Poppins Black"/>
              <a:sym typeface="Poppins Black"/>
            </a:endParaRPr>
          </a:p>
        </p:txBody>
      </p:sp>
      <p:sp>
        <p:nvSpPr>
          <p:cNvPr id="274" name="Google Shape;274;p175"/>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75" name="Google Shape;275;p175"/>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177"/>
          <p:cNvPicPr preferRelativeResize="0"/>
          <p:nvPr/>
        </p:nvPicPr>
        <p:blipFill rotWithShape="1">
          <a:blip r:embed="rId3">
            <a:alphaModFix/>
          </a:blip>
          <a:srcRect r="4470"/>
          <a:stretch/>
        </p:blipFill>
        <p:spPr>
          <a:xfrm>
            <a:off x="1624164" y="123223"/>
            <a:ext cx="9072411" cy="6668102"/>
          </a:xfrm>
          <a:prstGeom prst="rect">
            <a:avLst/>
          </a:prstGeom>
          <a:noFill/>
          <a:ln>
            <a:noFill/>
          </a:ln>
        </p:spPr>
      </p:pic>
      <p:sp>
        <p:nvSpPr>
          <p:cNvPr id="293" name="Google Shape;293;p177"/>
          <p:cNvSpPr txBox="1"/>
          <p:nvPr/>
        </p:nvSpPr>
        <p:spPr>
          <a:xfrm>
            <a:off x="0" y="1064599"/>
            <a:ext cx="2796800" cy="1380400"/>
          </a:xfrm>
          <a:prstGeom prst="rect">
            <a:avLst/>
          </a:prstGeom>
          <a:solidFill>
            <a:srgbClr val="2038B2"/>
          </a:solidFill>
          <a:ln>
            <a:noFill/>
          </a:ln>
        </p:spPr>
        <p:txBody>
          <a:bodyPr spcFirstLastPara="1" wrap="square" lIns="91433" tIns="45700" rIns="91433" bIns="45700" anchor="ctr" anchorCtr="0">
            <a:noAutofit/>
          </a:bodyPr>
          <a:lstStyle/>
          <a:p>
            <a:pPr algn="ctr">
              <a:buSzPts val="2300"/>
            </a:pPr>
            <a:r>
              <a:rPr lang="es" sz="1733">
                <a:solidFill>
                  <a:schemeClr val="lt1"/>
                </a:solidFill>
                <a:latin typeface="Poppins Black"/>
                <a:ea typeface="Poppins Black"/>
                <a:cs typeface="Poppins Black"/>
                <a:sym typeface="Poppins Black"/>
              </a:rPr>
              <a:t>ÁRBOL DE DECISIÓN</a:t>
            </a:r>
            <a:endParaRPr sz="2133">
              <a:solidFill>
                <a:schemeClr val="lt1"/>
              </a:solidFill>
              <a:latin typeface="Poppins Black"/>
              <a:ea typeface="Poppins Black"/>
              <a:cs typeface="Poppins Black"/>
              <a:sym typeface="Poppins Black"/>
            </a:endParaRPr>
          </a:p>
          <a:p>
            <a:pPr algn="ctr">
              <a:buSzPts val="2300"/>
            </a:pPr>
            <a:r>
              <a:rPr lang="es" sz="1467">
                <a:solidFill>
                  <a:schemeClr val="lt1"/>
                </a:solidFill>
                <a:latin typeface="Poppins ExtraBold"/>
                <a:ea typeface="Poppins ExtraBold"/>
                <a:cs typeface="Poppins ExtraBold"/>
                <a:sym typeface="Poppins ExtraBold"/>
              </a:rPr>
              <a:t>Para la muestra en General</a:t>
            </a:r>
            <a:endParaRPr sz="800">
              <a:solidFill>
                <a:schemeClr val="lt1"/>
              </a:solidFill>
              <a:latin typeface="Poppins"/>
              <a:ea typeface="Poppins"/>
              <a:cs typeface="Poppins"/>
              <a:sym typeface="Poppins"/>
            </a:endParaRPr>
          </a:p>
        </p:txBody>
      </p:sp>
      <p:sp>
        <p:nvSpPr>
          <p:cNvPr id="294" name="Google Shape;294;p177"/>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95" name="Google Shape;295;p177"/>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2" name="Google Shape;90;p2">
            <a:extLst>
              <a:ext uri="{FF2B5EF4-FFF2-40B4-BE49-F238E27FC236}">
                <a16:creationId xmlns:a16="http://schemas.microsoft.com/office/drawing/2014/main" id="{1C79653F-B006-7A65-50A2-C939066F09A3}"/>
              </a:ext>
            </a:extLst>
          </p:cNvPr>
          <p:cNvSpPr txBox="1"/>
          <p:nvPr/>
        </p:nvSpPr>
        <p:spPr>
          <a:xfrm>
            <a:off x="10843799" y="619835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182"/>
          <p:cNvPicPr preferRelativeResize="0"/>
          <p:nvPr/>
        </p:nvPicPr>
        <p:blipFill rotWithShape="1">
          <a:blip r:embed="rId3">
            <a:alphaModFix/>
          </a:blip>
          <a:srcRect t="576"/>
          <a:stretch/>
        </p:blipFill>
        <p:spPr>
          <a:xfrm>
            <a:off x="1029934" y="8667"/>
            <a:ext cx="9496933" cy="6818600"/>
          </a:xfrm>
          <a:prstGeom prst="rect">
            <a:avLst/>
          </a:prstGeom>
          <a:noFill/>
          <a:ln>
            <a:noFill/>
          </a:ln>
        </p:spPr>
      </p:pic>
      <p:sp>
        <p:nvSpPr>
          <p:cNvPr id="367" name="Google Shape;367;p182"/>
          <p:cNvSpPr/>
          <p:nvPr/>
        </p:nvSpPr>
        <p:spPr>
          <a:xfrm>
            <a:off x="1800200" y="8667"/>
            <a:ext cx="7956400" cy="697701"/>
          </a:xfrm>
          <a:prstGeom prst="rect">
            <a:avLst/>
          </a:prstGeom>
          <a:solidFill>
            <a:schemeClr val="lt1"/>
          </a:solidFill>
          <a:ln>
            <a:noFill/>
          </a:ln>
        </p:spPr>
        <p:txBody>
          <a:bodyPr spcFirstLastPara="1" wrap="square" lIns="121900" tIns="60933" rIns="121900" bIns="60933" anchor="t" anchorCtr="0">
            <a:spAutoFit/>
          </a:bodyPr>
          <a:lstStyle/>
          <a:p>
            <a:pPr algn="ctr"/>
            <a:r>
              <a:rPr lang="es" sz="1867">
                <a:latin typeface="Poppins"/>
                <a:ea typeface="Poppins"/>
                <a:cs typeface="Poppins"/>
                <a:sym typeface="Poppins"/>
              </a:rPr>
              <a:t>¿Dirías que  tu nivel de bienestar general después de participar en algún plan turístico de Comfandi fue bueno o excelente?</a:t>
            </a:r>
            <a:endParaRPr sz="1867">
              <a:latin typeface="Poppins"/>
              <a:ea typeface="Poppins"/>
              <a:cs typeface="Poppins"/>
              <a:sym typeface="Poppins"/>
            </a:endParaRPr>
          </a:p>
        </p:txBody>
      </p:sp>
      <p:pic>
        <p:nvPicPr>
          <p:cNvPr id="368" name="Google Shape;368;p182"/>
          <p:cNvPicPr preferRelativeResize="0"/>
          <p:nvPr/>
        </p:nvPicPr>
        <p:blipFill rotWithShape="1">
          <a:blip r:embed="rId4">
            <a:alphaModFix/>
          </a:blip>
          <a:srcRect/>
          <a:stretch/>
        </p:blipFill>
        <p:spPr>
          <a:xfrm>
            <a:off x="7742560" y="747322"/>
            <a:ext cx="2454715" cy="1482092"/>
          </a:xfrm>
          <a:prstGeom prst="rect">
            <a:avLst/>
          </a:prstGeom>
          <a:noFill/>
          <a:ln>
            <a:noFill/>
          </a:ln>
        </p:spPr>
      </p:pic>
      <p:sp>
        <p:nvSpPr>
          <p:cNvPr id="369" name="Google Shape;369;p182"/>
          <p:cNvSpPr/>
          <p:nvPr/>
        </p:nvSpPr>
        <p:spPr>
          <a:xfrm>
            <a:off x="3724553" y="1556010"/>
            <a:ext cx="3596128"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H</a:t>
            </a:r>
            <a:r>
              <a:rPr lang="es" sz="1067" b="1"/>
              <a:t>¿El viaje te proporcionó oportunidades para establecer nuevas relaciones o amistades?</a:t>
            </a:r>
            <a:endParaRPr sz="1067" b="1"/>
          </a:p>
        </p:txBody>
      </p:sp>
      <p:cxnSp>
        <p:nvCxnSpPr>
          <p:cNvPr id="370" name="Google Shape;370;p182"/>
          <p:cNvCxnSpPr>
            <a:endCxn id="368" idx="1"/>
          </p:cNvCxnSpPr>
          <p:nvPr/>
        </p:nvCxnSpPr>
        <p:spPr>
          <a:xfrm>
            <a:off x="6024160" y="1075568"/>
            <a:ext cx="1718400" cy="412800"/>
          </a:xfrm>
          <a:prstGeom prst="curvedConnector3">
            <a:avLst>
              <a:gd name="adj1" fmla="val 50004"/>
            </a:avLst>
          </a:prstGeom>
          <a:noFill/>
          <a:ln w="9525" cap="flat" cmpd="sng">
            <a:solidFill>
              <a:srgbClr val="3E6EC2"/>
            </a:solidFill>
            <a:prstDash val="solid"/>
            <a:round/>
            <a:headEnd type="none" w="sm" len="sm"/>
            <a:tailEnd type="triangle" w="med" len="med"/>
          </a:ln>
        </p:spPr>
      </p:cxnSp>
      <p:sp>
        <p:nvSpPr>
          <p:cNvPr id="371" name="Google Shape;371;p182"/>
          <p:cNvSpPr/>
          <p:nvPr/>
        </p:nvSpPr>
        <p:spPr>
          <a:xfrm>
            <a:off x="2028588" y="3212891"/>
            <a:ext cx="3135441" cy="656600"/>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C</a:t>
            </a:r>
            <a:r>
              <a:rPr lang="es" sz="1067" b="1"/>
              <a:t> ¿Sientes que regresas del viaje con más energía y motivación para tus actividades diarias, incluido el trabajo?</a:t>
            </a:r>
            <a:endParaRPr sz="1067" b="1"/>
          </a:p>
        </p:txBody>
      </p:sp>
      <p:sp>
        <p:nvSpPr>
          <p:cNvPr id="372" name="Google Shape;372;p182"/>
          <p:cNvSpPr/>
          <p:nvPr/>
        </p:nvSpPr>
        <p:spPr>
          <a:xfrm>
            <a:off x="5803741" y="3202646"/>
            <a:ext cx="3135441" cy="656600"/>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C</a:t>
            </a:r>
            <a:r>
              <a:rPr lang="es" sz="1067" b="1"/>
              <a:t> ¿Sientes que regresas del viaje con más energía y motivación para tus actividades diarias, incluido el trabajo?</a:t>
            </a:r>
            <a:endParaRPr sz="1067" b="1"/>
          </a:p>
        </p:txBody>
      </p:sp>
      <p:sp>
        <p:nvSpPr>
          <p:cNvPr id="373" name="Google Shape;373;p182"/>
          <p:cNvSpPr/>
          <p:nvPr/>
        </p:nvSpPr>
        <p:spPr>
          <a:xfrm>
            <a:off x="320296" y="5068022"/>
            <a:ext cx="3416581"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A</a:t>
            </a:r>
            <a:r>
              <a:rPr lang="es" sz="1067" b="1"/>
              <a:t>  ¿Siente que tu bienestar mental o emocional ha mejorado como resultado del viaje?</a:t>
            </a:r>
            <a:endParaRPr sz="1067" b="1"/>
          </a:p>
        </p:txBody>
      </p:sp>
      <p:sp>
        <p:nvSpPr>
          <p:cNvPr id="374" name="Google Shape;374;p182"/>
          <p:cNvSpPr/>
          <p:nvPr/>
        </p:nvSpPr>
        <p:spPr>
          <a:xfrm>
            <a:off x="3736877" y="5146358"/>
            <a:ext cx="3263411"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H</a:t>
            </a:r>
            <a:r>
              <a:rPr lang="es" sz="1067" b="1"/>
              <a:t>¿El viaje te proporcionó oportunidades para establecer nuevas relaciones o amistades?</a:t>
            </a:r>
            <a:endParaRPr sz="1067" b="1"/>
          </a:p>
        </p:txBody>
      </p:sp>
      <p:sp>
        <p:nvSpPr>
          <p:cNvPr id="375" name="Google Shape;375;p182"/>
          <p:cNvSpPr/>
          <p:nvPr/>
        </p:nvSpPr>
        <p:spPr>
          <a:xfrm>
            <a:off x="6883423" y="5112734"/>
            <a:ext cx="3416581"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A</a:t>
            </a:r>
            <a:r>
              <a:rPr lang="es" sz="1067" b="1"/>
              <a:t>  ¿Siente que tu bienestar mental o emocional ha mejorado como resultado del viaje?</a:t>
            </a:r>
            <a:endParaRPr sz="1067" b="1"/>
          </a:p>
        </p:txBody>
      </p:sp>
      <p:cxnSp>
        <p:nvCxnSpPr>
          <p:cNvPr id="376" name="Google Shape;376;p182"/>
          <p:cNvCxnSpPr/>
          <p:nvPr/>
        </p:nvCxnSpPr>
        <p:spPr>
          <a:xfrm>
            <a:off x="7860619" y="2790043"/>
            <a:ext cx="879200" cy="217600"/>
          </a:xfrm>
          <a:prstGeom prst="curvedConnector3">
            <a:avLst>
              <a:gd name="adj1" fmla="val 50011"/>
            </a:avLst>
          </a:prstGeom>
          <a:noFill/>
          <a:ln w="9525" cap="flat" cmpd="sng">
            <a:solidFill>
              <a:srgbClr val="3E6EC2"/>
            </a:solidFill>
            <a:prstDash val="solid"/>
            <a:round/>
            <a:headEnd type="none" w="sm" len="sm"/>
            <a:tailEnd type="triangle" w="med" len="med"/>
          </a:ln>
        </p:spPr>
      </p:cxnSp>
      <p:cxnSp>
        <p:nvCxnSpPr>
          <p:cNvPr id="377" name="Google Shape;377;p182"/>
          <p:cNvCxnSpPr/>
          <p:nvPr/>
        </p:nvCxnSpPr>
        <p:spPr>
          <a:xfrm>
            <a:off x="8836513" y="4586996"/>
            <a:ext cx="506800" cy="143600"/>
          </a:xfrm>
          <a:prstGeom prst="curvedConnector3">
            <a:avLst>
              <a:gd name="adj1" fmla="val 49990"/>
            </a:avLst>
          </a:prstGeom>
          <a:noFill/>
          <a:ln w="9525" cap="flat" cmpd="sng">
            <a:solidFill>
              <a:srgbClr val="3E6EC2"/>
            </a:solidFill>
            <a:prstDash val="solid"/>
            <a:round/>
            <a:headEnd type="none" w="sm" len="sm"/>
            <a:tailEnd type="triangle" w="med" len="med"/>
          </a:ln>
        </p:spPr>
      </p:cxnSp>
      <p:cxnSp>
        <p:nvCxnSpPr>
          <p:cNvPr id="378" name="Google Shape;378;p182"/>
          <p:cNvCxnSpPr/>
          <p:nvPr/>
        </p:nvCxnSpPr>
        <p:spPr>
          <a:xfrm>
            <a:off x="10074191" y="6268413"/>
            <a:ext cx="313600" cy="154800"/>
          </a:xfrm>
          <a:prstGeom prst="curvedConnector3">
            <a:avLst>
              <a:gd name="adj1" fmla="val 49989"/>
            </a:avLst>
          </a:prstGeom>
          <a:noFill/>
          <a:ln w="9525" cap="flat" cmpd="sng">
            <a:solidFill>
              <a:srgbClr val="3E6EC2"/>
            </a:solidFill>
            <a:prstDash val="solid"/>
            <a:round/>
            <a:headEnd type="none" w="sm" len="sm"/>
            <a:tailEnd type="triangle" w="med" len="med"/>
          </a:ln>
        </p:spPr>
      </p:cxnSp>
      <p:pic>
        <p:nvPicPr>
          <p:cNvPr id="379" name="Google Shape;379;p182"/>
          <p:cNvPicPr preferRelativeResize="0"/>
          <p:nvPr/>
        </p:nvPicPr>
        <p:blipFill rotWithShape="1">
          <a:blip r:embed="rId5">
            <a:alphaModFix/>
          </a:blip>
          <a:srcRect/>
          <a:stretch/>
        </p:blipFill>
        <p:spPr>
          <a:xfrm>
            <a:off x="9343217" y="4009908"/>
            <a:ext cx="1913575" cy="1159941"/>
          </a:xfrm>
          <a:prstGeom prst="rect">
            <a:avLst/>
          </a:prstGeom>
          <a:noFill/>
          <a:ln>
            <a:noFill/>
          </a:ln>
        </p:spPr>
      </p:pic>
      <p:pic>
        <p:nvPicPr>
          <p:cNvPr id="380" name="Google Shape;380;p182"/>
          <p:cNvPicPr preferRelativeResize="0"/>
          <p:nvPr/>
        </p:nvPicPr>
        <p:blipFill rotWithShape="1">
          <a:blip r:embed="rId6">
            <a:alphaModFix/>
          </a:blip>
          <a:srcRect/>
          <a:stretch/>
        </p:blipFill>
        <p:spPr>
          <a:xfrm>
            <a:off x="8836513" y="2257464"/>
            <a:ext cx="2400000" cy="1500000"/>
          </a:xfrm>
          <a:prstGeom prst="rect">
            <a:avLst/>
          </a:prstGeom>
          <a:noFill/>
          <a:ln>
            <a:noFill/>
          </a:ln>
        </p:spPr>
      </p:pic>
      <p:pic>
        <p:nvPicPr>
          <p:cNvPr id="381" name="Google Shape;381;p182"/>
          <p:cNvPicPr preferRelativeResize="0"/>
          <p:nvPr/>
        </p:nvPicPr>
        <p:blipFill rotWithShape="1">
          <a:blip r:embed="rId7">
            <a:alphaModFix/>
          </a:blip>
          <a:srcRect/>
          <a:stretch/>
        </p:blipFill>
        <p:spPr>
          <a:xfrm>
            <a:off x="10387722" y="5786433"/>
            <a:ext cx="1742799" cy="1040839"/>
          </a:xfrm>
          <a:prstGeom prst="rect">
            <a:avLst/>
          </a:prstGeom>
          <a:noFill/>
          <a:ln>
            <a:noFill/>
          </a:ln>
        </p:spPr>
      </p:pic>
      <p:sp>
        <p:nvSpPr>
          <p:cNvPr id="382" name="Google Shape;382;p182"/>
          <p:cNvSpPr txBox="1"/>
          <p:nvPr/>
        </p:nvSpPr>
        <p:spPr>
          <a:xfrm>
            <a:off x="0" y="1064599"/>
            <a:ext cx="2796800" cy="1380400"/>
          </a:xfrm>
          <a:prstGeom prst="rect">
            <a:avLst/>
          </a:prstGeom>
          <a:solidFill>
            <a:srgbClr val="2038B2"/>
          </a:solidFill>
          <a:ln>
            <a:noFill/>
          </a:ln>
        </p:spPr>
        <p:txBody>
          <a:bodyPr spcFirstLastPara="1" wrap="square" lIns="91433" tIns="45700" rIns="91433" bIns="45700" anchor="ctr" anchorCtr="0">
            <a:noAutofit/>
          </a:bodyPr>
          <a:lstStyle/>
          <a:p>
            <a:pPr algn="ctr">
              <a:buSzPts val="2300"/>
            </a:pPr>
            <a:r>
              <a:rPr lang="es" sz="1733">
                <a:solidFill>
                  <a:schemeClr val="lt1"/>
                </a:solidFill>
                <a:latin typeface="Poppins Black"/>
                <a:ea typeface="Poppins Black"/>
                <a:cs typeface="Poppins Black"/>
                <a:sym typeface="Poppins Black"/>
              </a:rPr>
              <a:t>ÁRBOL DE DECISIÓN</a:t>
            </a:r>
            <a:endParaRPr sz="2133">
              <a:solidFill>
                <a:schemeClr val="lt1"/>
              </a:solidFill>
              <a:latin typeface="Poppins Black"/>
              <a:ea typeface="Poppins Black"/>
              <a:cs typeface="Poppins Black"/>
              <a:sym typeface="Poppins Black"/>
            </a:endParaRPr>
          </a:p>
          <a:p>
            <a:pPr algn="ctr">
              <a:buSzPts val="2300"/>
            </a:pPr>
            <a:r>
              <a:rPr lang="es" sz="1467">
                <a:solidFill>
                  <a:schemeClr val="lt1"/>
                </a:solidFill>
                <a:latin typeface="Poppins ExtraBold"/>
                <a:ea typeface="Poppins ExtraBold"/>
                <a:cs typeface="Poppins ExtraBold"/>
                <a:sym typeface="Poppins ExtraBold"/>
              </a:rPr>
              <a:t>Para la muestra en General</a:t>
            </a:r>
            <a:endParaRPr sz="800">
              <a:solidFill>
                <a:schemeClr val="lt1"/>
              </a:solidFill>
              <a:latin typeface="Poppins"/>
              <a:ea typeface="Poppins"/>
              <a:cs typeface="Poppins"/>
              <a:sym typeface="Poppins"/>
            </a:endParaRPr>
          </a:p>
        </p:txBody>
      </p:sp>
      <p:sp>
        <p:nvSpPr>
          <p:cNvPr id="383" name="Google Shape;383;p182"/>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384" name="Google Shape;384;p182"/>
          <p:cNvPicPr preferRelativeResize="0"/>
          <p:nvPr/>
        </p:nvPicPr>
        <p:blipFill rotWithShape="1">
          <a:blip r:embed="rId8">
            <a:alphaModFix/>
          </a:blip>
          <a:srcRect l="25730" r="24940" b="50556"/>
          <a:stretch/>
        </p:blipFill>
        <p:spPr>
          <a:xfrm>
            <a:off x="11199353" y="251682"/>
            <a:ext cx="692737" cy="40180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83"/>
          <p:cNvPicPr preferRelativeResize="0"/>
          <p:nvPr/>
        </p:nvPicPr>
        <p:blipFill rotWithShape="1">
          <a:blip r:embed="rId3">
            <a:alphaModFix/>
          </a:blip>
          <a:srcRect/>
          <a:stretch/>
        </p:blipFill>
        <p:spPr>
          <a:xfrm>
            <a:off x="2297789" y="0"/>
            <a:ext cx="7596423" cy="6858000"/>
          </a:xfrm>
          <a:prstGeom prst="rect">
            <a:avLst/>
          </a:prstGeom>
          <a:noFill/>
          <a:ln>
            <a:noFill/>
          </a:ln>
        </p:spPr>
      </p:pic>
      <p:sp>
        <p:nvSpPr>
          <p:cNvPr id="390" name="Google Shape;390;p183"/>
          <p:cNvSpPr/>
          <p:nvPr/>
        </p:nvSpPr>
        <p:spPr>
          <a:xfrm>
            <a:off x="2988527" y="234704"/>
            <a:ext cx="6905684" cy="923083"/>
          </a:xfrm>
          <a:prstGeom prst="rect">
            <a:avLst/>
          </a:prstGeom>
          <a:solidFill>
            <a:schemeClr val="lt1"/>
          </a:solidFill>
          <a:ln>
            <a:noFill/>
          </a:ln>
        </p:spPr>
        <p:txBody>
          <a:bodyPr spcFirstLastPara="1" wrap="square" lIns="121900" tIns="60933" rIns="121900" bIns="60933" anchor="t" anchorCtr="0">
            <a:spAutoFit/>
          </a:bodyPr>
          <a:lstStyle/>
          <a:p>
            <a:r>
              <a:rPr lang="es" sz="1733">
                <a:latin typeface="Poppins"/>
                <a:ea typeface="Poppins"/>
                <a:cs typeface="Poppins"/>
                <a:sym typeface="Poppins"/>
              </a:rPr>
              <a:t>¿Dirías que  tu nivel de bienestar general después de participar en algún plan turístico en Comfandi fue bueno o excelente?</a:t>
            </a:r>
            <a:endParaRPr sz="1733">
              <a:latin typeface="Poppins"/>
              <a:ea typeface="Poppins"/>
              <a:cs typeface="Poppins"/>
              <a:sym typeface="Poppins"/>
            </a:endParaRPr>
          </a:p>
        </p:txBody>
      </p:sp>
      <p:sp>
        <p:nvSpPr>
          <p:cNvPr id="391" name="Google Shape;391;p183"/>
          <p:cNvSpPr txBox="1"/>
          <p:nvPr/>
        </p:nvSpPr>
        <p:spPr>
          <a:xfrm>
            <a:off x="110067" y="2523068"/>
            <a:ext cx="2565600" cy="2256461"/>
          </a:xfrm>
          <a:prstGeom prst="rect">
            <a:avLst/>
          </a:prstGeom>
          <a:noFill/>
          <a:ln>
            <a:noFill/>
          </a:ln>
        </p:spPr>
        <p:txBody>
          <a:bodyPr spcFirstLastPara="1" wrap="square" lIns="121900" tIns="60933" rIns="121900" bIns="60933" anchor="t" anchorCtr="0">
            <a:spAutoFit/>
          </a:bodyPr>
          <a:lstStyle/>
          <a:p>
            <a:pPr algn="just"/>
            <a:r>
              <a:rPr lang="es" sz="1733">
                <a:latin typeface="Poppins"/>
                <a:ea typeface="Poppins"/>
                <a:cs typeface="Poppins"/>
                <a:sym typeface="Poppins"/>
              </a:rPr>
              <a:t>Para los usuarios de Comfandi, las variables siguen siendo las mismas, sin embargo el tamaño de muestra limita la integración de nuevas variables</a:t>
            </a:r>
            <a:endParaRPr sz="1733">
              <a:latin typeface="Poppins"/>
              <a:ea typeface="Poppins"/>
              <a:cs typeface="Poppins"/>
              <a:sym typeface="Poppins"/>
            </a:endParaRPr>
          </a:p>
        </p:txBody>
      </p:sp>
      <p:sp>
        <p:nvSpPr>
          <p:cNvPr id="392" name="Google Shape;392;p183"/>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393" name="Google Shape;393;p183"/>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394" name="Google Shape;394;p183"/>
          <p:cNvSpPr txBox="1"/>
          <p:nvPr/>
        </p:nvSpPr>
        <p:spPr>
          <a:xfrm>
            <a:off x="0" y="1064599"/>
            <a:ext cx="2796800" cy="1380400"/>
          </a:xfrm>
          <a:prstGeom prst="rect">
            <a:avLst/>
          </a:prstGeom>
          <a:solidFill>
            <a:srgbClr val="C00000"/>
          </a:solidFill>
          <a:ln>
            <a:noFill/>
          </a:ln>
        </p:spPr>
        <p:txBody>
          <a:bodyPr spcFirstLastPara="1" wrap="square" lIns="91433" tIns="45700" rIns="91433" bIns="45700" anchor="ctr" anchorCtr="0">
            <a:noAutofit/>
          </a:bodyPr>
          <a:lstStyle/>
          <a:p>
            <a:pPr algn="ctr">
              <a:buSzPts val="2300"/>
            </a:pPr>
            <a:r>
              <a:rPr lang="es" sz="1733">
                <a:solidFill>
                  <a:schemeClr val="lt1"/>
                </a:solidFill>
                <a:latin typeface="Poppins Black"/>
                <a:ea typeface="Poppins Black"/>
                <a:cs typeface="Poppins Black"/>
                <a:sym typeface="Poppins Black"/>
              </a:rPr>
              <a:t>ÁRBOL DE DECISIÓN</a:t>
            </a:r>
            <a:endParaRPr sz="2133">
              <a:solidFill>
                <a:schemeClr val="lt1"/>
              </a:solidFill>
              <a:latin typeface="Poppins Black"/>
              <a:ea typeface="Poppins Black"/>
              <a:cs typeface="Poppins Black"/>
              <a:sym typeface="Poppins Black"/>
            </a:endParaRPr>
          </a:p>
          <a:p>
            <a:pPr algn="ctr">
              <a:buSzPts val="2300"/>
            </a:pPr>
            <a:r>
              <a:rPr lang="es" sz="1467">
                <a:solidFill>
                  <a:schemeClr val="lt1"/>
                </a:solidFill>
                <a:latin typeface="Poppins ExtraBold"/>
                <a:ea typeface="Poppins ExtraBold"/>
                <a:cs typeface="Poppins ExtraBold"/>
                <a:sym typeface="Poppins ExtraBold"/>
              </a:rPr>
              <a:t>Para usuarios de Comfandi</a:t>
            </a:r>
            <a:endParaRPr sz="800">
              <a:solidFill>
                <a:schemeClr val="lt1"/>
              </a:solidFill>
              <a:latin typeface="Poppins"/>
              <a:ea typeface="Poppins"/>
              <a:cs typeface="Poppins"/>
              <a:sym typeface="Poppins"/>
            </a:endParaRPr>
          </a:p>
        </p:txBody>
      </p:sp>
      <p:sp>
        <p:nvSpPr>
          <p:cNvPr id="4" name="Google Shape;90;p2">
            <a:extLst>
              <a:ext uri="{FF2B5EF4-FFF2-40B4-BE49-F238E27FC236}">
                <a16:creationId xmlns:a16="http://schemas.microsoft.com/office/drawing/2014/main" id="{920E4406-704D-E702-5B4B-F358C35132E4}"/>
              </a:ext>
            </a:extLst>
          </p:cNvPr>
          <p:cNvSpPr txBox="1"/>
          <p:nvPr/>
        </p:nvSpPr>
        <p:spPr>
          <a:xfrm>
            <a:off x="10843799" y="619835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84"/>
          <p:cNvSpPr txBox="1"/>
          <p:nvPr/>
        </p:nvSpPr>
        <p:spPr>
          <a:xfrm>
            <a:off x="338328" y="1008057"/>
            <a:ext cx="6208776" cy="5426944"/>
          </a:xfrm>
          <a:prstGeom prst="rect">
            <a:avLst/>
          </a:prstGeom>
          <a:noFill/>
          <a:ln>
            <a:noFill/>
          </a:ln>
        </p:spPr>
        <p:txBody>
          <a:bodyPr spcFirstLastPara="1" wrap="square" lIns="121900" tIns="60933" rIns="121900" bIns="60933" anchor="t" anchorCtr="0">
            <a:spAutoFit/>
          </a:bodyPr>
          <a:lstStyle/>
          <a:p>
            <a:pPr marL="211661" algn="just"/>
            <a:r>
              <a:rPr lang="es" sz="1333" b="1" dirty="0">
                <a:latin typeface="Poppins"/>
                <a:ea typeface="Poppins"/>
                <a:cs typeface="Poppins"/>
                <a:sym typeface="Poppins"/>
              </a:rPr>
              <a:t>FACTORES</a:t>
            </a:r>
            <a:endParaRPr sz="1733" dirty="0">
              <a:latin typeface="Poppins"/>
              <a:ea typeface="Poppins"/>
              <a:cs typeface="Poppins"/>
              <a:sym typeface="Poppins"/>
            </a:endParaRPr>
          </a:p>
          <a:p>
            <a:pPr marL="440256" indent="-135463" algn="just">
              <a:buSzPts val="1100"/>
            </a:pPr>
            <a:endParaRPr sz="1333" dirty="0">
              <a:latin typeface="Poppins"/>
              <a:ea typeface="Poppins"/>
              <a:cs typeface="Poppins"/>
              <a:sym typeface="Poppins"/>
            </a:endParaRPr>
          </a:p>
          <a:p>
            <a:pPr marL="440256" indent="-220128" algn="just">
              <a:buSzPts val="1000"/>
              <a:buFont typeface="Poppins"/>
              <a:buChar char="•"/>
            </a:pPr>
            <a:r>
              <a:rPr lang="es" sz="1200" dirty="0">
                <a:latin typeface="Poppins"/>
                <a:ea typeface="Poppins"/>
                <a:cs typeface="Poppins"/>
                <a:sym typeface="Poppins"/>
              </a:rPr>
              <a:t>Se crean 4 componentes que agrupan variables similares a saber:</a:t>
            </a:r>
            <a:endParaRPr sz="1733" dirty="0">
              <a:latin typeface="Poppins"/>
              <a:ea typeface="Poppins"/>
              <a:cs typeface="Poppins"/>
              <a:sym typeface="Poppins"/>
            </a:endParaRPr>
          </a:p>
          <a:p>
            <a:pPr marL="723882" indent="-232828" algn="just">
              <a:buSzPts val="1000"/>
              <a:buFont typeface="Arial"/>
              <a:buAutoNum type="arabicPeriod"/>
            </a:pPr>
            <a:r>
              <a:rPr lang="es" sz="1200" b="1" dirty="0">
                <a:latin typeface="Poppins"/>
                <a:ea typeface="Poppins"/>
                <a:cs typeface="Poppins"/>
                <a:sym typeface="Poppins"/>
              </a:rPr>
              <a:t>Trabajo y cotidianidad: </a:t>
            </a:r>
            <a:r>
              <a:rPr lang="es" sz="1200" dirty="0">
                <a:latin typeface="Poppins"/>
                <a:ea typeface="Poppins"/>
                <a:cs typeface="Poppins"/>
                <a:sym typeface="Poppins"/>
              </a:rPr>
              <a:t>contiene la siguientes variables D.¿Cree que el viaje te ha ayudado a recargar energías, resultando en una mayor productividad en el trabajo o en tus actividades diarias?. C. ¿Sientes que regresas del viaje con más energía y motivación para tus actividades diarias, incluido el trabajo? E. ¿Cree que el viaje te ha ayudado a bajar la tensión /estrés diario?</a:t>
            </a:r>
            <a:endParaRPr sz="1733" dirty="0">
              <a:latin typeface="Poppins"/>
              <a:ea typeface="Poppins"/>
              <a:cs typeface="Poppins"/>
              <a:sym typeface="Poppins"/>
            </a:endParaRPr>
          </a:p>
          <a:p>
            <a:pPr marL="723882" indent="-279393" algn="just">
              <a:buSzPts val="1000"/>
              <a:buFont typeface="Arial"/>
              <a:buAutoNum type="arabicPeriod"/>
            </a:pPr>
            <a:r>
              <a:rPr lang="es" sz="1200" b="1" dirty="0">
                <a:latin typeface="Poppins"/>
                <a:ea typeface="Poppins"/>
                <a:cs typeface="Poppins"/>
                <a:sym typeface="Poppins"/>
              </a:rPr>
              <a:t>Impacto en calidad de vida o bienestar: </a:t>
            </a:r>
            <a:r>
              <a:rPr lang="es" sz="1200" dirty="0">
                <a:latin typeface="Poppins"/>
                <a:ea typeface="Poppins"/>
                <a:cs typeface="Poppins"/>
                <a:sym typeface="Poppins"/>
              </a:rPr>
              <a:t>Contiene las siguientes variablesJ.</a:t>
            </a:r>
            <a:r>
              <a:rPr lang="es" sz="1200" b="1" dirty="0">
                <a:latin typeface="Poppins"/>
                <a:ea typeface="Poppins"/>
                <a:cs typeface="Poppins"/>
                <a:sym typeface="Poppins"/>
              </a:rPr>
              <a:t> </a:t>
            </a:r>
            <a:r>
              <a:rPr lang="es" sz="1200" dirty="0">
                <a:latin typeface="Poppins"/>
                <a:ea typeface="Poppins"/>
                <a:cs typeface="Poppins"/>
                <a:sym typeface="Poppins"/>
              </a:rPr>
              <a:t> Teniendo en cuenta el impacto en tu calidad de vida ¿Consideraría participar en otro de nuestros planes turísticos en el futuro?. i ¿Cómo calificaría su nivel de bienestar general después de participar en algún plan turístico ?</a:t>
            </a:r>
            <a:endParaRPr sz="1733" dirty="0">
              <a:latin typeface="Poppins"/>
              <a:ea typeface="Poppins"/>
              <a:cs typeface="Poppins"/>
              <a:sym typeface="Poppins"/>
            </a:endParaRPr>
          </a:p>
          <a:p>
            <a:pPr marL="723882" indent="-279393" algn="just">
              <a:buSzPts val="1000"/>
              <a:buFont typeface="Arial"/>
              <a:buAutoNum type="arabicPeriod"/>
            </a:pPr>
            <a:r>
              <a:rPr lang="es" sz="1200" b="1" dirty="0">
                <a:latin typeface="Poppins"/>
                <a:ea typeface="Poppins"/>
                <a:cs typeface="Poppins"/>
                <a:sym typeface="Poppins"/>
              </a:rPr>
              <a:t>Percepción de mejorar: </a:t>
            </a:r>
            <a:r>
              <a:rPr lang="es" sz="1200" dirty="0">
                <a:latin typeface="Poppins"/>
                <a:ea typeface="Poppins"/>
                <a:cs typeface="Poppins"/>
                <a:sym typeface="Poppins"/>
              </a:rPr>
              <a:t>a.  ¿Siente que tu bienestar mental o emocional ha mejorado como resultado del viaje?, b_1 ¿Cuánto crees que el viaje ha contribuido a mejorar tu calidad de vida?</a:t>
            </a:r>
            <a:endParaRPr sz="1733" dirty="0">
              <a:latin typeface="Poppins"/>
              <a:ea typeface="Poppins"/>
              <a:cs typeface="Poppins"/>
              <a:sym typeface="Poppins"/>
            </a:endParaRPr>
          </a:p>
          <a:p>
            <a:pPr marL="723882" indent="-279393" algn="just">
              <a:buSzPts val="1000"/>
              <a:buFont typeface="Arial"/>
              <a:buAutoNum type="arabicPeriod"/>
            </a:pPr>
            <a:r>
              <a:rPr lang="es" sz="1200" b="1" dirty="0">
                <a:latin typeface="Poppins"/>
                <a:ea typeface="Poppins"/>
                <a:cs typeface="Poppins"/>
                <a:sym typeface="Poppins"/>
              </a:rPr>
              <a:t>Nuevas relaciones interpersonales: </a:t>
            </a:r>
            <a:r>
              <a:rPr lang="es" sz="1200" dirty="0">
                <a:latin typeface="Poppins"/>
                <a:ea typeface="Poppins"/>
                <a:cs typeface="Poppins"/>
                <a:sym typeface="Poppins"/>
              </a:rPr>
              <a:t>h ¿El viaje te proporcionó oportunidades para establecer nuevas relaciones o amistades?</a:t>
            </a:r>
            <a:endParaRPr sz="1733" dirty="0">
              <a:latin typeface="Poppins"/>
              <a:ea typeface="Poppins"/>
              <a:cs typeface="Poppins"/>
              <a:sym typeface="Poppins"/>
            </a:endParaRPr>
          </a:p>
          <a:p>
            <a:pPr marL="1126039" lvl="1" indent="-211661" algn="just">
              <a:buSzPts val="1100"/>
            </a:pPr>
            <a:endParaRPr sz="1200" dirty="0">
              <a:latin typeface="Poppins"/>
              <a:ea typeface="Poppins"/>
              <a:cs typeface="Poppins"/>
              <a:sym typeface="Poppins"/>
            </a:endParaRPr>
          </a:p>
          <a:p>
            <a:pPr marL="516454" indent="-296326" algn="just">
              <a:buSzPts val="1000"/>
              <a:buFont typeface="Poppins"/>
              <a:buChar char="•"/>
            </a:pPr>
            <a:r>
              <a:rPr lang="es" sz="1200" dirty="0">
                <a:latin typeface="Poppins"/>
                <a:ea typeface="Poppins"/>
                <a:cs typeface="Poppins"/>
                <a:sym typeface="Poppins"/>
              </a:rPr>
              <a:t>La variables del impacto en calidad de vida o bienestar, serán candidatas para ser las variables dependientes del modelo. Tienen alta correlación se escogerá aquella que genere el mejor modelo</a:t>
            </a:r>
            <a:endParaRPr sz="1733" dirty="0">
              <a:latin typeface="Poppins"/>
              <a:ea typeface="Poppins"/>
              <a:cs typeface="Poppins"/>
              <a:sym typeface="Poppins"/>
            </a:endParaRPr>
          </a:p>
          <a:p>
            <a:pPr marL="516454" indent="-304792" algn="just">
              <a:buSzPts val="1100"/>
              <a:buFont typeface="Poppins"/>
              <a:buChar char="•"/>
            </a:pPr>
            <a:r>
              <a:rPr lang="es" sz="1200" dirty="0">
                <a:latin typeface="Poppins"/>
                <a:ea typeface="Poppins"/>
                <a:cs typeface="Poppins"/>
                <a:sym typeface="Poppins"/>
              </a:rPr>
              <a:t>Las variables de las  componentes restantes serán trabajadas como variables independientes, teniendo cuidado de no correr modelos que contengan más de una variable de cada componente para evitar problemas de multicolinealidad</a:t>
            </a:r>
            <a:r>
              <a:rPr lang="es" sz="1267" dirty="0">
                <a:latin typeface="Poppins"/>
                <a:ea typeface="Poppins"/>
                <a:cs typeface="Poppins"/>
                <a:sym typeface="Poppins"/>
              </a:rPr>
              <a:t>.</a:t>
            </a:r>
            <a:endParaRPr sz="1733" dirty="0">
              <a:latin typeface="Poppins"/>
              <a:ea typeface="Poppins"/>
              <a:cs typeface="Poppins"/>
              <a:sym typeface="Poppins"/>
            </a:endParaRPr>
          </a:p>
          <a:p>
            <a:endParaRPr sz="1733" dirty="0">
              <a:latin typeface="Poppins"/>
              <a:ea typeface="Poppins"/>
              <a:cs typeface="Poppins"/>
              <a:sym typeface="Poppins"/>
            </a:endParaRPr>
          </a:p>
        </p:txBody>
      </p:sp>
      <p:sp>
        <p:nvSpPr>
          <p:cNvPr id="400" name="Google Shape;400;p184"/>
          <p:cNvSpPr txBox="1"/>
          <p:nvPr/>
        </p:nvSpPr>
        <p:spPr>
          <a:xfrm>
            <a:off x="6421700" y="1008057"/>
            <a:ext cx="5346800" cy="4565362"/>
          </a:xfrm>
          <a:prstGeom prst="rect">
            <a:avLst/>
          </a:prstGeom>
          <a:noFill/>
          <a:ln>
            <a:noFill/>
          </a:ln>
        </p:spPr>
        <p:txBody>
          <a:bodyPr spcFirstLastPara="1" wrap="square" lIns="121900" tIns="60933" rIns="121900" bIns="60933" anchor="t" anchorCtr="0">
            <a:spAutoFit/>
          </a:bodyPr>
          <a:lstStyle/>
          <a:p>
            <a:pPr marL="211661" algn="just"/>
            <a:r>
              <a:rPr lang="es" sz="1267" b="1" dirty="0">
                <a:latin typeface="Poppins"/>
                <a:ea typeface="Poppins"/>
                <a:cs typeface="Poppins"/>
                <a:sym typeface="Poppins"/>
              </a:rPr>
              <a:t>ÁRBOL DE DECISIÓN</a:t>
            </a:r>
            <a:endParaRPr sz="1733" dirty="0">
              <a:latin typeface="Poppins"/>
              <a:ea typeface="Poppins"/>
              <a:cs typeface="Poppins"/>
              <a:sym typeface="Poppins"/>
            </a:endParaRPr>
          </a:p>
          <a:p>
            <a:pPr marL="211661" algn="just"/>
            <a:endParaRPr sz="1200" dirty="0">
              <a:latin typeface="Poppins"/>
              <a:ea typeface="Poppins"/>
              <a:cs typeface="Poppins"/>
              <a:sym typeface="Poppins"/>
            </a:endParaRPr>
          </a:p>
          <a:p>
            <a:pPr marL="211661" algn="just"/>
            <a:r>
              <a:rPr lang="es" sz="1200" dirty="0">
                <a:latin typeface="Poppins"/>
                <a:ea typeface="Poppins"/>
                <a:cs typeface="Poppins"/>
                <a:sym typeface="Poppins"/>
              </a:rPr>
              <a:t>Después de correr varios modelos,  el  modelo que más se ajusta a los datos es:</a:t>
            </a:r>
            <a:endParaRPr sz="1733" dirty="0">
              <a:latin typeface="Poppins"/>
              <a:ea typeface="Poppins"/>
              <a:cs typeface="Poppins"/>
              <a:sym typeface="Poppins"/>
            </a:endParaRPr>
          </a:p>
          <a:p>
            <a:pPr marL="211661" algn="just"/>
            <a:endParaRPr sz="1200" dirty="0">
              <a:latin typeface="Poppins"/>
              <a:ea typeface="Poppins"/>
              <a:cs typeface="Poppins"/>
              <a:sym typeface="Poppins"/>
            </a:endParaRPr>
          </a:p>
          <a:p>
            <a:pPr marL="211661" algn="just"/>
            <a:r>
              <a:rPr lang="es" sz="1200" dirty="0">
                <a:latin typeface="Poppins"/>
                <a:ea typeface="Poppins"/>
                <a:cs typeface="Poppins"/>
                <a:sym typeface="Poppins"/>
              </a:rPr>
              <a:t>La calificación del nivel de bienestar después de participar en un plan de turismo, explicada principalmente y en orden estricto por las variables obtenidas de las preguntas:  ¿El viaje te proporcionó oportunidades para establecer nuevas relaciones o amistades?,  ¿Sientes que regresas del viaje con más energía y motivación para tus actividades diarias, incluido el trabajo?, ¿Siente que tu bienestar mental o emocional ha mejorado como resultado del viaje?, </a:t>
            </a:r>
            <a:endParaRPr sz="1733" dirty="0">
              <a:latin typeface="Poppins"/>
              <a:ea typeface="Poppins"/>
              <a:cs typeface="Poppins"/>
              <a:sym typeface="Poppins"/>
            </a:endParaRPr>
          </a:p>
          <a:p>
            <a:pPr marL="211661" algn="just"/>
            <a:endParaRPr sz="1200" dirty="0">
              <a:latin typeface="Poppins"/>
              <a:ea typeface="Poppins"/>
              <a:cs typeface="Poppins"/>
              <a:sym typeface="Poppins"/>
            </a:endParaRPr>
          </a:p>
          <a:p>
            <a:pPr marL="211661" algn="just"/>
            <a:r>
              <a:rPr lang="es" sz="1200" dirty="0">
                <a:latin typeface="Poppins"/>
                <a:ea typeface="Poppins"/>
                <a:cs typeface="Poppins"/>
                <a:sym typeface="Poppins"/>
              </a:rPr>
              <a:t>Al correr el mismo modelo solo para los usuarios de Comfandi, se encuentran las mismas variables relevantes con excepción de la variable relacionada con el bienestar mental y emocional.  Se debe acotar que los ajustes del modelo son menores debido a la disminución de la muestra.</a:t>
            </a:r>
            <a:endParaRPr sz="1733" dirty="0">
              <a:latin typeface="Poppins"/>
              <a:ea typeface="Poppins"/>
              <a:cs typeface="Poppins"/>
              <a:sym typeface="Poppins"/>
            </a:endParaRPr>
          </a:p>
          <a:p>
            <a:pPr marL="211661" algn="just"/>
            <a:endParaRPr sz="1200" dirty="0">
              <a:latin typeface="Poppins"/>
              <a:ea typeface="Poppins"/>
              <a:cs typeface="Poppins"/>
              <a:sym typeface="Poppins"/>
            </a:endParaRPr>
          </a:p>
          <a:p>
            <a:pPr marL="211661" algn="just"/>
            <a:r>
              <a:rPr lang="es" sz="1200" dirty="0">
                <a:latin typeface="Poppins"/>
                <a:ea typeface="Poppins"/>
                <a:cs typeface="Poppins"/>
                <a:sym typeface="Poppins"/>
              </a:rPr>
              <a:t>Es importante también resaltar que para este último modelo los indicadores de bienestar son más altos.</a:t>
            </a:r>
            <a:endParaRPr sz="1200" dirty="0">
              <a:latin typeface="Poppins"/>
              <a:ea typeface="Poppins"/>
              <a:cs typeface="Poppins"/>
              <a:sym typeface="Poppins"/>
            </a:endParaRPr>
          </a:p>
          <a:p>
            <a:pPr marL="440256" indent="-135463" algn="just">
              <a:buSzPts val="1100"/>
            </a:pPr>
            <a:endParaRPr sz="1200" dirty="0">
              <a:latin typeface="Poppins"/>
              <a:ea typeface="Poppins"/>
              <a:cs typeface="Poppins"/>
              <a:sym typeface="Poppins"/>
            </a:endParaRPr>
          </a:p>
          <a:p>
            <a:endParaRPr sz="1200" dirty="0">
              <a:latin typeface="Poppins"/>
              <a:ea typeface="Poppins"/>
              <a:cs typeface="Poppins"/>
              <a:sym typeface="Poppins"/>
            </a:endParaRPr>
          </a:p>
        </p:txBody>
      </p:sp>
      <p:sp>
        <p:nvSpPr>
          <p:cNvPr id="401" name="Google Shape;401;p184"/>
          <p:cNvSpPr txBox="1"/>
          <p:nvPr/>
        </p:nvSpPr>
        <p:spPr>
          <a:xfrm>
            <a:off x="0" y="314200"/>
            <a:ext cx="4812000" cy="554000"/>
          </a:xfrm>
          <a:prstGeom prst="rect">
            <a:avLst/>
          </a:prstGeom>
          <a:noFill/>
          <a:ln>
            <a:noFill/>
          </a:ln>
        </p:spPr>
        <p:txBody>
          <a:bodyPr spcFirstLastPara="1" wrap="square" lIns="91433" tIns="45700" rIns="91433" bIns="45700" anchor="ctr" anchorCtr="0">
            <a:noAutofit/>
          </a:bodyPr>
          <a:lstStyle/>
          <a:p>
            <a:pPr algn="ctr">
              <a:buSzPts val="2300"/>
            </a:pPr>
            <a:r>
              <a:rPr lang="es" sz="4000" dirty="0">
                <a:solidFill>
                  <a:srgbClr val="2038B2"/>
                </a:solidFill>
                <a:latin typeface="Poppins Black"/>
                <a:ea typeface="Poppins Black"/>
                <a:cs typeface="Poppins Black"/>
                <a:sym typeface="Poppins Black"/>
              </a:rPr>
              <a:t>APRENDIZAJES</a:t>
            </a:r>
            <a:endParaRPr sz="4000" dirty="0">
              <a:solidFill>
                <a:srgbClr val="2038B2"/>
              </a:solidFill>
              <a:latin typeface="Poppins Black"/>
              <a:ea typeface="Poppins Black"/>
              <a:cs typeface="Poppins Black"/>
              <a:sym typeface="Poppins Black"/>
            </a:endParaRPr>
          </a:p>
        </p:txBody>
      </p:sp>
      <p:sp>
        <p:nvSpPr>
          <p:cNvPr id="402" name="Google Shape;402;p18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403" name="Google Shape;403;p184"/>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3" name="Google Shape;302;p16">
            <a:extLst>
              <a:ext uri="{FF2B5EF4-FFF2-40B4-BE49-F238E27FC236}">
                <a16:creationId xmlns:a16="http://schemas.microsoft.com/office/drawing/2014/main" id="{CF001949-2AF5-DDA0-9069-923C67312E4E}"/>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79"/>
        <p:cNvGrpSpPr/>
        <p:nvPr/>
      </p:nvGrpSpPr>
      <p:grpSpPr>
        <a:xfrm>
          <a:off x="0" y="0"/>
          <a:ext cx="0" cy="0"/>
          <a:chOff x="0" y="0"/>
          <a:chExt cx="0" cy="0"/>
        </a:xfrm>
      </p:grpSpPr>
      <p:graphicFrame>
        <p:nvGraphicFramePr>
          <p:cNvPr id="181" name="Google Shape;181;p8"/>
          <p:cNvGraphicFramePr/>
          <p:nvPr>
            <p:extLst>
              <p:ext uri="{D42A27DB-BD31-4B8C-83A1-F6EECF244321}">
                <p14:modId xmlns:p14="http://schemas.microsoft.com/office/powerpoint/2010/main" val="3691180456"/>
              </p:ext>
            </p:extLst>
          </p:nvPr>
        </p:nvGraphicFramePr>
        <p:xfrm>
          <a:off x="229970" y="1050882"/>
          <a:ext cx="10235350" cy="4563534"/>
        </p:xfrm>
        <a:graphic>
          <a:graphicData uri="http://schemas.openxmlformats.org/drawingml/2006/chart">
            <c:chart xmlns:c="http://schemas.openxmlformats.org/drawingml/2006/chart" xmlns:r="http://schemas.openxmlformats.org/officeDocument/2006/relationships" r:id="rId3"/>
          </a:graphicData>
        </a:graphic>
      </p:graphicFrame>
      <p:sp>
        <p:nvSpPr>
          <p:cNvPr id="182" name="Google Shape;182;p8"/>
          <p:cNvSpPr/>
          <p:nvPr/>
        </p:nvSpPr>
        <p:spPr>
          <a:xfrm>
            <a:off x="9143" y="6361380"/>
            <a:ext cx="12183036"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s-CO" dirty="0">
              <a:latin typeface="Calibri"/>
              <a:ea typeface="Calibri"/>
              <a:cs typeface="Calibri"/>
              <a:sym typeface="Calibri"/>
            </a:endParaRPr>
          </a:p>
          <a:p>
            <a:pPr marL="0" lvl="0" indent="0" algn="ctr" rtl="0">
              <a:spcBef>
                <a:spcPts val="0"/>
              </a:spcBef>
              <a:spcAft>
                <a:spcPts val="0"/>
              </a:spcAft>
              <a:buNone/>
            </a:pPr>
            <a:endParaRPr lang="en-US" dirty="0">
              <a:latin typeface="Calibri"/>
              <a:ea typeface="Calibri"/>
              <a:cs typeface="Calibri"/>
              <a:sym typeface="Calibri"/>
            </a:endParaRPr>
          </a:p>
        </p:txBody>
      </p:sp>
      <p:sp>
        <p:nvSpPr>
          <p:cNvPr id="183" name="Google Shape;183;p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84" name="Google Shape;184;p8"/>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8"/>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PRINCIPAL MOTIVO PARA SALIR DE VIAJE</a:t>
            </a:r>
            <a:endParaRPr/>
          </a:p>
        </p:txBody>
      </p:sp>
      <p:pic>
        <p:nvPicPr>
          <p:cNvPr id="186" name="Google Shape;186;p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87" name="Google Shape;187;p8"/>
          <p:cNvSpPr/>
          <p:nvPr/>
        </p:nvSpPr>
        <p:spPr>
          <a:xfrm>
            <a:off x="8964" y="6370525"/>
            <a:ext cx="8046899" cy="692457"/>
          </a:xfrm>
          <a:prstGeom prst="rect">
            <a:avLst/>
          </a:prstGeom>
          <a:noFill/>
          <a:ln>
            <a:noFill/>
          </a:ln>
        </p:spPr>
        <p:txBody>
          <a:bodyPr spcFirstLastPara="1" wrap="square" lIns="91425" tIns="45700" rIns="91425" bIns="45700" anchor="t" anchorCtr="0">
            <a:spAutoFit/>
          </a:bodyPr>
          <a:lstStyle/>
          <a:p>
            <a:r>
              <a:rPr lang="es-CO" sz="1100" dirty="0">
                <a:solidFill>
                  <a:schemeClr val="lt1"/>
                </a:solidFill>
                <a:latin typeface="Poppins"/>
                <a:ea typeface="Poppins"/>
                <a:cs typeface="Poppins"/>
                <a:sym typeface="Poppins"/>
              </a:rPr>
              <a:t>Q15 ¿Cuál es la principal razón que te motiva a salir de viaje o pasadías?</a:t>
            </a:r>
            <a:r>
              <a:rPr lang="es-ES" sz="1400" dirty="0">
                <a:solidFill>
                  <a:schemeClr val="lt1"/>
                </a:solidFill>
                <a:latin typeface="Poppins"/>
                <a:ea typeface="Poppins"/>
                <a:cs typeface="Poppins"/>
                <a:sym typeface="Poppins"/>
              </a:rPr>
              <a:t> </a:t>
            </a:r>
          </a:p>
          <a:p>
            <a:r>
              <a:rPr lang="es-ES" sz="1100" dirty="0">
                <a:solidFill>
                  <a:schemeClr val="lt1"/>
                </a:solidFill>
                <a:latin typeface="Poppins"/>
                <a:ea typeface="Poppins"/>
                <a:cs typeface="Poppins"/>
                <a:sym typeface="Poppins"/>
              </a:rPr>
              <a:t>Q16¿Qué hace que tomes la decisión de salir de viaje o pasadías?</a:t>
            </a:r>
          </a:p>
          <a:p>
            <a:pPr marL="0" marR="0" lvl="0" indent="0" algn="l" rtl="0">
              <a:spcBef>
                <a:spcPts val="0"/>
              </a:spcBef>
              <a:spcAft>
                <a:spcPts val="0"/>
              </a:spcAft>
              <a:buNone/>
            </a:pPr>
            <a:endParaRPr dirty="0">
              <a:solidFill>
                <a:schemeClr val="lt1"/>
              </a:solidFill>
              <a:latin typeface="Poppins"/>
              <a:ea typeface="Poppins"/>
              <a:cs typeface="Poppins"/>
              <a:sym typeface="Poppins"/>
            </a:endParaRPr>
          </a:p>
        </p:txBody>
      </p:sp>
      <p:graphicFrame>
        <p:nvGraphicFramePr>
          <p:cNvPr id="2" name="Google Shape;193;p9">
            <a:extLst>
              <a:ext uri="{FF2B5EF4-FFF2-40B4-BE49-F238E27FC236}">
                <a16:creationId xmlns:a16="http://schemas.microsoft.com/office/drawing/2014/main" id="{7AB03A27-8768-0F9F-A0F0-1520235C6C06}"/>
              </a:ext>
            </a:extLst>
          </p:cNvPr>
          <p:cNvGraphicFramePr/>
          <p:nvPr>
            <p:extLst>
              <p:ext uri="{D42A27DB-BD31-4B8C-83A1-F6EECF244321}">
                <p14:modId xmlns:p14="http://schemas.microsoft.com/office/powerpoint/2010/main" val="3253455495"/>
              </p:ext>
            </p:extLst>
          </p:nvPr>
        </p:nvGraphicFramePr>
        <p:xfrm>
          <a:off x="6039358" y="4294604"/>
          <a:ext cx="5859691" cy="1888915"/>
        </p:xfrm>
        <a:graphic>
          <a:graphicData uri="http://schemas.openxmlformats.org/drawingml/2006/table">
            <a:tbl>
              <a:tblPr>
                <a:noFill/>
                <a:tableStyleId>{89B02F22-93DB-40BE-9AA1-52308BDFACEA}</a:tableStyleId>
              </a:tblPr>
              <a:tblGrid>
                <a:gridCol w="2610500">
                  <a:extLst>
                    <a:ext uri="{9D8B030D-6E8A-4147-A177-3AD203B41FA5}">
                      <a16:colId xmlns:a16="http://schemas.microsoft.com/office/drawing/2014/main" val="20000"/>
                    </a:ext>
                  </a:extLst>
                </a:gridCol>
                <a:gridCol w="850400">
                  <a:extLst>
                    <a:ext uri="{9D8B030D-6E8A-4147-A177-3AD203B41FA5}">
                      <a16:colId xmlns:a16="http://schemas.microsoft.com/office/drawing/2014/main" val="20001"/>
                    </a:ext>
                  </a:extLst>
                </a:gridCol>
                <a:gridCol w="850400">
                  <a:extLst>
                    <a:ext uri="{9D8B030D-6E8A-4147-A177-3AD203B41FA5}">
                      <a16:colId xmlns:a16="http://schemas.microsoft.com/office/drawing/2014/main" val="20002"/>
                    </a:ext>
                  </a:extLst>
                </a:gridCol>
                <a:gridCol w="934050">
                  <a:extLst>
                    <a:ext uri="{9D8B030D-6E8A-4147-A177-3AD203B41FA5}">
                      <a16:colId xmlns:a16="http://schemas.microsoft.com/office/drawing/2014/main" val="20003"/>
                    </a:ext>
                  </a:extLst>
                </a:gridCol>
                <a:gridCol w="614341">
                  <a:extLst>
                    <a:ext uri="{9D8B030D-6E8A-4147-A177-3AD203B41FA5}">
                      <a16:colId xmlns:a16="http://schemas.microsoft.com/office/drawing/2014/main" val="20004"/>
                    </a:ext>
                  </a:extLst>
                </a:gridCol>
              </a:tblGrid>
              <a:tr h="2136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Comfenalco</a:t>
                      </a:r>
                      <a:endParaRPr dirty="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Tengo días libres de vacaciones, busco planes para hacer</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46%</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38%</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41%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Me gusta buscar aventuras y nuevas experiencias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24%</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41%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34%</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Sigo recomendaciones de amigos o familiares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10%</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12%</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Sigo la influencia de publicidad o redes sociales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10%</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6%</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Busco repetir experiencias pasadas positivas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6%</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 name="Google Shape;90;p2">
            <a:extLst>
              <a:ext uri="{FF2B5EF4-FFF2-40B4-BE49-F238E27FC236}">
                <a16:creationId xmlns:a16="http://schemas.microsoft.com/office/drawing/2014/main" id="{45EC8BA3-1E37-BE67-6F49-B7B3C3452E89}"/>
              </a:ext>
            </a:extLst>
          </p:cNvPr>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Google Shape;401;p184"/>
          <p:cNvSpPr txBox="1"/>
          <p:nvPr/>
        </p:nvSpPr>
        <p:spPr>
          <a:xfrm>
            <a:off x="0" y="314200"/>
            <a:ext cx="10442448" cy="554000"/>
          </a:xfrm>
          <a:prstGeom prst="rect">
            <a:avLst/>
          </a:prstGeom>
          <a:noFill/>
          <a:ln>
            <a:noFill/>
          </a:ln>
        </p:spPr>
        <p:txBody>
          <a:bodyPr spcFirstLastPara="1" wrap="square" lIns="91433" tIns="45700" rIns="91433" bIns="45700" anchor="ctr" anchorCtr="0">
            <a:noAutofit/>
          </a:bodyPr>
          <a:lstStyle/>
          <a:p>
            <a:pPr algn="ctr">
              <a:buSzPts val="2300"/>
            </a:pPr>
            <a:r>
              <a:rPr lang="es" sz="4000" dirty="0">
                <a:solidFill>
                  <a:srgbClr val="2038B2"/>
                </a:solidFill>
                <a:latin typeface="Poppins Black"/>
                <a:ea typeface="Poppins Black"/>
                <a:cs typeface="Poppins Black"/>
                <a:sym typeface="Poppins Black"/>
              </a:rPr>
              <a:t>KEY PERFORMANCE INDICATOR-KPI</a:t>
            </a:r>
            <a:endParaRPr sz="4000" dirty="0">
              <a:solidFill>
                <a:srgbClr val="2038B2"/>
              </a:solidFill>
              <a:latin typeface="Poppins Black"/>
              <a:ea typeface="Poppins Black"/>
              <a:cs typeface="Poppins Black"/>
              <a:sym typeface="Poppins Black"/>
            </a:endParaRPr>
          </a:p>
        </p:txBody>
      </p:sp>
      <p:sp>
        <p:nvSpPr>
          <p:cNvPr id="402" name="Google Shape;402;p18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403" name="Google Shape;403;p184"/>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3" name="Google Shape;302;p16">
            <a:extLst>
              <a:ext uri="{FF2B5EF4-FFF2-40B4-BE49-F238E27FC236}">
                <a16:creationId xmlns:a16="http://schemas.microsoft.com/office/drawing/2014/main" id="{CF001949-2AF5-DDA0-9069-923C67312E4E}"/>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 name="TextBox 6">
            <a:extLst>
              <a:ext uri="{FF2B5EF4-FFF2-40B4-BE49-F238E27FC236}">
                <a16:creationId xmlns:a16="http://schemas.microsoft.com/office/drawing/2014/main" id="{0FA1B6F1-9102-9A5F-DE91-31FFB84C5EB7}"/>
              </a:ext>
            </a:extLst>
          </p:cNvPr>
          <p:cNvSpPr txBox="1"/>
          <p:nvPr/>
        </p:nvSpPr>
        <p:spPr>
          <a:xfrm>
            <a:off x="472440" y="995934"/>
            <a:ext cx="10866120" cy="5293757"/>
          </a:xfrm>
          <a:prstGeom prst="rect">
            <a:avLst/>
          </a:prstGeom>
          <a:noFill/>
        </p:spPr>
        <p:txBody>
          <a:bodyPr wrap="square" rtlCol="0">
            <a:spAutoFit/>
          </a:bodyPr>
          <a:lstStyle/>
          <a:p>
            <a:pPr marR="0" lvl="0">
              <a:spcBef>
                <a:spcPts val="0"/>
              </a:spcBef>
              <a:spcAft>
                <a:spcPts val="0"/>
              </a:spcAft>
              <a:buSzPts val="1000"/>
              <a:tabLst>
                <a:tab pos="457200" algn="l"/>
              </a:tabLst>
            </a:pPr>
            <a:r>
              <a:rPr lang="es-CO" sz="1800" dirty="0">
                <a:solidFill>
                  <a:srgbClr val="000000"/>
                </a:solidFill>
                <a:effectLst/>
                <a:latin typeface="+mn-lt"/>
                <a:ea typeface="Times New Roman" panose="02020603050405020304" pitchFamily="18" charset="0"/>
              </a:rPr>
              <a:t>Satisfacción del Cliente: </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Experiencia de viaje en general</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Cumplimiento de Itinerario </a:t>
            </a:r>
            <a:endParaRPr lang="es-ES" sz="1800" dirty="0">
              <a:latin typeface="+mn-lt"/>
              <a:ea typeface="Times New Roman" panose="02020603050405020304" pitchFamily="18" charset="0"/>
            </a:endParaRP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Puntualidad</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El proceso de reserva y planificación de viajes con Comfandi</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La comunicación recibida (confirmación de la compra, instrucciones para el viaje etc.) </a:t>
            </a:r>
            <a:endParaRPr lang="es-ES" sz="1800" dirty="0">
              <a:solidFill>
                <a:srgbClr val="000000"/>
              </a:solidFill>
              <a:latin typeface="+mn-lt"/>
              <a:ea typeface="Times New Roman" panose="02020603050405020304" pitchFamily="18" charset="0"/>
            </a:endParaRP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La Atención al cliente</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La amabilidad del personal del destino incluyendo Guía y conductor</a:t>
            </a:r>
            <a:endParaRPr lang="es-ES" sz="1800" dirty="0">
              <a:latin typeface="+mn-lt"/>
              <a:ea typeface="Times New Roman" panose="02020603050405020304" pitchFamily="18" charset="0"/>
            </a:endParaRP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La seguridad (del viaje, la experiencia y lugar).</a:t>
            </a: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Qué tan satisfecho/a estás con la relación calidad-precio de las ofertas de turismo de Comfandi</a:t>
            </a:r>
            <a:endParaRPr lang="es-ES" sz="1800" dirty="0">
              <a:latin typeface="+mn-lt"/>
              <a:ea typeface="Times New Roman" panose="02020603050405020304" pitchFamily="18" charset="0"/>
            </a:endParaRPr>
          </a:p>
          <a:p>
            <a:pPr marL="285750" lvl="3"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Qué tan probable es que recomiende los planes turísticos de Comfandi a familiares o amigos</a:t>
            </a:r>
            <a:endParaRPr lang="es-E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r>
              <a:rPr lang="es-CO" sz="1800" dirty="0">
                <a:solidFill>
                  <a:srgbClr val="000000"/>
                </a:solidFill>
                <a:effectLst/>
                <a:latin typeface="+mn-lt"/>
                <a:ea typeface="Times New Roman" panose="02020603050405020304" pitchFamily="18" charset="0"/>
              </a:rPr>
              <a:t>Impacto en Productividad:</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¿Sientes que regresas del viaje con más energía y motivación para tus actividades diarias, incluido el trabajo? </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¿Cree que el viaje te ha ayudado a recargar energías, resultando en una mayor productividad en el trabajo o en tus actividades diarias? </a:t>
            </a:r>
            <a:endParaRPr lang="es-ES" sz="1800" dirty="0">
              <a:latin typeface="+mn-lt"/>
              <a:ea typeface="Times New Roman" panose="02020603050405020304" pitchFamily="18" charset="0"/>
            </a:endParaRP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¿Cree que el viaje te ha ayudado a bajar la tensión /estrés diario?</a:t>
            </a:r>
          </a:p>
          <a:p>
            <a:endParaRPr lang="en-US" dirty="0">
              <a:latin typeface="+mn-lt"/>
            </a:endParaRPr>
          </a:p>
        </p:txBody>
      </p:sp>
    </p:spTree>
    <p:extLst>
      <p:ext uri="{BB962C8B-B14F-4D97-AF65-F5344CB8AC3E}">
        <p14:creationId xmlns:p14="http://schemas.microsoft.com/office/powerpoint/2010/main" val="13052731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Google Shape;401;p184"/>
          <p:cNvSpPr txBox="1"/>
          <p:nvPr/>
        </p:nvSpPr>
        <p:spPr>
          <a:xfrm>
            <a:off x="0" y="314200"/>
            <a:ext cx="10442448" cy="554000"/>
          </a:xfrm>
          <a:prstGeom prst="rect">
            <a:avLst/>
          </a:prstGeom>
          <a:noFill/>
          <a:ln>
            <a:noFill/>
          </a:ln>
        </p:spPr>
        <p:txBody>
          <a:bodyPr spcFirstLastPara="1" wrap="square" lIns="91433" tIns="45700" rIns="91433" bIns="45700" anchor="ctr" anchorCtr="0">
            <a:noAutofit/>
          </a:bodyPr>
          <a:lstStyle/>
          <a:p>
            <a:pPr algn="ctr">
              <a:buSzPts val="2300"/>
            </a:pPr>
            <a:r>
              <a:rPr lang="es" sz="4000" dirty="0">
                <a:solidFill>
                  <a:srgbClr val="2038B2"/>
                </a:solidFill>
                <a:latin typeface="Poppins Black"/>
                <a:ea typeface="Poppins Black"/>
                <a:cs typeface="Poppins Black"/>
                <a:sym typeface="Poppins Black"/>
              </a:rPr>
              <a:t>KEY PERFORMANCE INDICATOR-KPI</a:t>
            </a:r>
            <a:endParaRPr sz="4000" dirty="0">
              <a:solidFill>
                <a:srgbClr val="2038B2"/>
              </a:solidFill>
              <a:latin typeface="Poppins Black"/>
              <a:ea typeface="Poppins Black"/>
              <a:cs typeface="Poppins Black"/>
              <a:sym typeface="Poppins Black"/>
            </a:endParaRPr>
          </a:p>
        </p:txBody>
      </p:sp>
      <p:sp>
        <p:nvSpPr>
          <p:cNvPr id="402" name="Google Shape;402;p18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403" name="Google Shape;403;p184"/>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3" name="Google Shape;302;p16">
            <a:extLst>
              <a:ext uri="{FF2B5EF4-FFF2-40B4-BE49-F238E27FC236}">
                <a16:creationId xmlns:a16="http://schemas.microsoft.com/office/drawing/2014/main" id="{CF001949-2AF5-DDA0-9069-923C67312E4E}"/>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 name="TextBox 6">
            <a:extLst>
              <a:ext uri="{FF2B5EF4-FFF2-40B4-BE49-F238E27FC236}">
                <a16:creationId xmlns:a16="http://schemas.microsoft.com/office/drawing/2014/main" id="{0FA1B6F1-9102-9A5F-DE91-31FFB84C5EB7}"/>
              </a:ext>
            </a:extLst>
          </p:cNvPr>
          <p:cNvSpPr txBox="1"/>
          <p:nvPr/>
        </p:nvSpPr>
        <p:spPr>
          <a:xfrm>
            <a:off x="472440" y="995934"/>
            <a:ext cx="10866120" cy="5016758"/>
          </a:xfrm>
          <a:prstGeom prst="rect">
            <a:avLst/>
          </a:prstGeom>
          <a:noFill/>
        </p:spPr>
        <p:txBody>
          <a:bodyPr wrap="square" rtlCol="0">
            <a:spAutoFit/>
          </a:bodyPr>
          <a:lstStyle/>
          <a:p>
            <a:pPr marR="0" lvl="0">
              <a:spcBef>
                <a:spcPts val="0"/>
              </a:spcBef>
              <a:spcAft>
                <a:spcPts val="0"/>
              </a:spcAft>
              <a:buSzPts val="1000"/>
              <a:tabLst>
                <a:tab pos="457200" algn="l"/>
              </a:tabLst>
            </a:pPr>
            <a:r>
              <a:rPr lang="es-CO" sz="1800" dirty="0">
                <a:solidFill>
                  <a:srgbClr val="000000"/>
                </a:solidFill>
                <a:effectLst/>
                <a:latin typeface="+mn-lt"/>
                <a:ea typeface="Times New Roman" panose="02020603050405020304" pitchFamily="18" charset="0"/>
              </a:rPr>
              <a:t>Relaciones Sociales:</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¿El viaje ha contribuido a mejorar tus relaciones con amigos o familiares con quienes viajaste? </a:t>
            </a:r>
            <a:endParaRPr lang="es-CO" sz="1800" kern="0" dirty="0">
              <a:latin typeface="+mn-lt"/>
              <a:ea typeface="Times New Roman" panose="02020603050405020304" pitchFamily="18" charset="0"/>
            </a:endParaRP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¿El viaje te proporcionó oportunidades para establecer nuevas relaciones o amistades? </a:t>
            </a:r>
          </a:p>
          <a:p>
            <a:pPr marL="285750" marR="0" lvl="0" indent="-285750">
              <a:spcBef>
                <a:spcPts val="0"/>
              </a:spcBef>
              <a:spcAft>
                <a:spcPts val="0"/>
              </a:spcAft>
              <a:buSzPts val="1000"/>
              <a:buFont typeface="Arial" panose="020B0604020202020204" pitchFamily="34" charset="0"/>
              <a:buChar char="•"/>
              <a:tabLst>
                <a:tab pos="457200" algn="l"/>
              </a:tabLst>
            </a:pPr>
            <a:endParaRPr lang="en-U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r>
              <a:rPr lang="es-CO" sz="1800" dirty="0">
                <a:solidFill>
                  <a:srgbClr val="000000"/>
                </a:solidFill>
                <a:effectLst/>
                <a:latin typeface="+mn-lt"/>
                <a:ea typeface="Times New Roman" panose="02020603050405020304" pitchFamily="18" charset="0"/>
              </a:rPr>
              <a:t>Relaciones personales:</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¿Siente que tu bienestar mental o emocional ha mejorado como resultado del viaje? </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¿Cuánto crees que el viaje ha contribuido a mejorar tu calidad de vida? </a:t>
            </a:r>
          </a:p>
          <a:p>
            <a:pPr marL="285750" marR="0" lvl="0" indent="-285750">
              <a:spcBef>
                <a:spcPts val="0"/>
              </a:spcBef>
              <a:spcAft>
                <a:spcPts val="0"/>
              </a:spcAft>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 ¿cómo calificaría su nivel de felicidad general?</a:t>
            </a:r>
          </a:p>
          <a:p>
            <a:pPr marL="285750" marR="0" lvl="0" indent="-285750">
              <a:spcBef>
                <a:spcPts val="0"/>
              </a:spcBef>
              <a:spcAft>
                <a:spcPts val="0"/>
              </a:spcAft>
              <a:buSzPts val="1000"/>
              <a:buFont typeface="Arial" panose="020B0604020202020204" pitchFamily="34" charset="0"/>
              <a:buChar char="•"/>
              <a:tabLst>
                <a:tab pos="457200" algn="l"/>
              </a:tabLst>
            </a:pPr>
            <a:endParaRPr lang="es-CO" sz="1800" dirty="0">
              <a:solidFill>
                <a:srgbClr val="000000"/>
              </a:solidFill>
              <a:effectLst/>
              <a:latin typeface="+mn-lt"/>
              <a:ea typeface="Times New Roman" panose="02020603050405020304" pitchFamily="18" charset="0"/>
            </a:endParaRPr>
          </a:p>
          <a:p>
            <a:pPr>
              <a:buSzPts val="1000"/>
              <a:tabLst>
                <a:tab pos="457200" algn="l"/>
              </a:tabLst>
            </a:pPr>
            <a:r>
              <a:rPr lang="es-CO" sz="1800" dirty="0">
                <a:solidFill>
                  <a:srgbClr val="000000"/>
                </a:solidFill>
                <a:effectLst/>
                <a:latin typeface="+mn-lt"/>
                <a:ea typeface="Times New Roman" panose="02020603050405020304" pitchFamily="18" charset="0"/>
              </a:rPr>
              <a:t>Intención de Repetición:</a:t>
            </a:r>
          </a:p>
          <a:p>
            <a:pPr marL="285750" indent="-285750">
              <a:buSzPts val="1000"/>
              <a:buFont typeface="Arial" panose="020B0604020202020204" pitchFamily="34" charset="0"/>
              <a:buChar char="•"/>
              <a:tabLst>
                <a:tab pos="457200" algn="l"/>
              </a:tabLst>
            </a:pPr>
            <a:r>
              <a:rPr lang="es-ES" sz="1800" kern="0" dirty="0">
                <a:effectLst/>
                <a:latin typeface="+mn-lt"/>
                <a:ea typeface="Times New Roman" panose="02020603050405020304" pitchFamily="18" charset="0"/>
              </a:rPr>
              <a:t>¿Consideraría participar en otro de nuestros planes turísticos en el futuro? </a:t>
            </a:r>
            <a:endParaRPr lang="en-U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endParaRPr lang="en-US" sz="1800" dirty="0">
              <a:latin typeface="+mn-lt"/>
              <a:ea typeface="Times New Roman" panose="02020603050405020304" pitchFamily="18" charset="0"/>
            </a:endParaRPr>
          </a:p>
          <a:p>
            <a:pPr marR="0" lvl="0">
              <a:spcBef>
                <a:spcPts val="0"/>
              </a:spcBef>
              <a:spcAft>
                <a:spcPts val="0"/>
              </a:spcAft>
              <a:buSzPts val="1000"/>
              <a:tabLst>
                <a:tab pos="457200" algn="l"/>
              </a:tabLst>
            </a:pPr>
            <a:r>
              <a:rPr lang="en-US" sz="1800" dirty="0">
                <a:latin typeface="+mn-lt"/>
                <a:ea typeface="Times New Roman" panose="02020603050405020304" pitchFamily="18" charset="0"/>
              </a:rPr>
              <a:t>Los </a:t>
            </a:r>
            <a:r>
              <a:rPr lang="en-US" sz="1800" dirty="0" err="1">
                <a:latin typeface="+mn-lt"/>
                <a:ea typeface="Times New Roman" panose="02020603050405020304" pitchFamily="18" charset="0"/>
              </a:rPr>
              <a:t>factores</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están</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definidos</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en</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escalas</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likert</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todas</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distintas</a:t>
            </a:r>
            <a:endParaRPr lang="en-US" sz="1800" dirty="0">
              <a:latin typeface="+mn-lt"/>
              <a:ea typeface="Times New Roman" panose="02020603050405020304" pitchFamily="18" charset="0"/>
            </a:endParaRPr>
          </a:p>
          <a:p>
            <a:pPr marR="0" lvl="0">
              <a:spcBef>
                <a:spcPts val="0"/>
              </a:spcBef>
              <a:spcAft>
                <a:spcPts val="0"/>
              </a:spcAft>
              <a:buSzPts val="1000"/>
              <a:tabLst>
                <a:tab pos="457200" algn="l"/>
              </a:tabLst>
            </a:pPr>
            <a:r>
              <a:rPr lang="en-US" sz="1800" dirty="0">
                <a:latin typeface="+mn-lt"/>
                <a:ea typeface="Times New Roman" panose="02020603050405020304" pitchFamily="18" charset="0"/>
              </a:rPr>
              <a:t>1 a 4: </a:t>
            </a:r>
            <a:r>
              <a:rPr lang="es-ES" sz="1800" kern="0" dirty="0">
                <a:effectLst/>
                <a:latin typeface="+mn-lt"/>
                <a:ea typeface="Times New Roman" panose="02020603050405020304" pitchFamily="18" charset="0"/>
              </a:rPr>
              <a:t>Mucho a Nada</a:t>
            </a:r>
            <a:endParaRPr lang="en-US" sz="1800" dirty="0">
              <a:latin typeface="+mn-lt"/>
              <a:ea typeface="Times New Roman" panose="02020603050405020304" pitchFamily="18" charset="0"/>
            </a:endParaRPr>
          </a:p>
          <a:p>
            <a:pPr marR="0" lvl="0">
              <a:spcBef>
                <a:spcPts val="0"/>
              </a:spcBef>
              <a:spcAft>
                <a:spcPts val="0"/>
              </a:spcAft>
              <a:buSzPts val="1000"/>
              <a:tabLst>
                <a:tab pos="457200" algn="l"/>
              </a:tabLst>
            </a:pPr>
            <a:r>
              <a:rPr lang="en-US" sz="1800" dirty="0">
                <a:latin typeface="+mn-lt"/>
                <a:ea typeface="Times New Roman" panose="02020603050405020304" pitchFamily="18" charset="0"/>
              </a:rPr>
              <a:t>1 a 5: Muy </a:t>
            </a:r>
            <a:r>
              <a:rPr lang="en-US" sz="1800" dirty="0" err="1">
                <a:latin typeface="+mn-lt"/>
                <a:ea typeface="Times New Roman" panose="02020603050405020304" pitchFamily="18" charset="0"/>
              </a:rPr>
              <a:t>malo</a:t>
            </a:r>
            <a:r>
              <a:rPr lang="en-US" sz="1800" dirty="0">
                <a:latin typeface="+mn-lt"/>
                <a:ea typeface="Times New Roman" panose="02020603050405020304" pitchFamily="18" charset="0"/>
              </a:rPr>
              <a:t> a </a:t>
            </a:r>
            <a:r>
              <a:rPr lang="en-US" sz="1800" dirty="0" err="1">
                <a:latin typeface="+mn-lt"/>
                <a:ea typeface="Times New Roman" panose="02020603050405020304" pitchFamily="18" charset="0"/>
              </a:rPr>
              <a:t>Excelente</a:t>
            </a:r>
            <a:r>
              <a:rPr lang="en-US" sz="1800" dirty="0">
                <a:latin typeface="+mn-lt"/>
                <a:ea typeface="Times New Roman" panose="02020603050405020304" pitchFamily="18" charset="0"/>
              </a:rPr>
              <a:t>, Nada </a:t>
            </a:r>
            <a:r>
              <a:rPr lang="en-US" sz="1800" dirty="0" err="1">
                <a:latin typeface="+mn-lt"/>
                <a:ea typeface="Times New Roman" panose="02020603050405020304" pitchFamily="18" charset="0"/>
              </a:rPr>
              <a:t>Satisfecho</a:t>
            </a:r>
            <a:r>
              <a:rPr lang="en-US" sz="1800" dirty="0">
                <a:latin typeface="+mn-lt"/>
                <a:ea typeface="Times New Roman" panose="02020603050405020304" pitchFamily="18" charset="0"/>
              </a:rPr>
              <a:t> a Muy </a:t>
            </a:r>
            <a:r>
              <a:rPr lang="en-US" sz="1800" dirty="0" err="1">
                <a:latin typeface="+mn-lt"/>
                <a:ea typeface="Times New Roman" panose="02020603050405020304" pitchFamily="18" charset="0"/>
              </a:rPr>
              <a:t>Satisfecho</a:t>
            </a:r>
            <a:endParaRPr lang="en-US" sz="1800" dirty="0">
              <a:latin typeface="+mn-lt"/>
              <a:ea typeface="Times New Roman" panose="02020603050405020304" pitchFamily="18" charset="0"/>
            </a:endParaRPr>
          </a:p>
          <a:p>
            <a:pPr marR="0" lvl="0">
              <a:spcBef>
                <a:spcPts val="0"/>
              </a:spcBef>
              <a:spcAft>
                <a:spcPts val="0"/>
              </a:spcAft>
              <a:buSzPts val="1000"/>
              <a:tabLst>
                <a:tab pos="457200" algn="l"/>
              </a:tabLst>
            </a:pPr>
            <a:r>
              <a:rPr lang="en-US" sz="1800" dirty="0">
                <a:solidFill>
                  <a:srgbClr val="000000"/>
                </a:solidFill>
                <a:effectLst/>
                <a:latin typeface="+mn-lt"/>
                <a:ea typeface="Times New Roman" panose="02020603050405020304" pitchFamily="18" charset="0"/>
              </a:rPr>
              <a:t>1 a 10</a:t>
            </a:r>
            <a:r>
              <a:rPr lang="en-US" sz="1800" dirty="0">
                <a:latin typeface="+mn-lt"/>
                <a:ea typeface="Times New Roman" panose="02020603050405020304" pitchFamily="18" charset="0"/>
              </a:rPr>
              <a:t>: Nada Probable a </a:t>
            </a:r>
            <a:r>
              <a:rPr lang="en-US" sz="1800" dirty="0" err="1">
                <a:latin typeface="+mn-lt"/>
                <a:ea typeface="Times New Roman" panose="02020603050405020304" pitchFamily="18" charset="0"/>
              </a:rPr>
              <a:t>Extremadamente</a:t>
            </a:r>
            <a:r>
              <a:rPr lang="en-US" sz="1800" dirty="0">
                <a:latin typeface="+mn-lt"/>
                <a:ea typeface="Times New Roman" panose="02020603050405020304" pitchFamily="18" charset="0"/>
              </a:rPr>
              <a:t> Probable</a:t>
            </a:r>
            <a:endParaRPr lang="en-US" sz="1800" dirty="0">
              <a:solidFill>
                <a:srgbClr val="000000"/>
              </a:solidFill>
              <a:effectLst/>
              <a:latin typeface="+mn-lt"/>
              <a:ea typeface="Times New Roman" panose="02020603050405020304" pitchFamily="18" charset="0"/>
            </a:endParaRPr>
          </a:p>
          <a:p>
            <a:endParaRPr lang="en-US" dirty="0">
              <a:latin typeface="+mn-lt"/>
            </a:endParaRPr>
          </a:p>
        </p:txBody>
      </p:sp>
    </p:spTree>
    <p:extLst>
      <p:ext uri="{BB962C8B-B14F-4D97-AF65-F5344CB8AC3E}">
        <p14:creationId xmlns:p14="http://schemas.microsoft.com/office/powerpoint/2010/main" val="36321844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Google Shape;401;p184"/>
          <p:cNvSpPr txBox="1"/>
          <p:nvPr/>
        </p:nvSpPr>
        <p:spPr>
          <a:xfrm>
            <a:off x="0" y="314200"/>
            <a:ext cx="10442448" cy="554000"/>
          </a:xfrm>
          <a:prstGeom prst="rect">
            <a:avLst/>
          </a:prstGeom>
          <a:noFill/>
          <a:ln>
            <a:noFill/>
          </a:ln>
        </p:spPr>
        <p:txBody>
          <a:bodyPr spcFirstLastPara="1" wrap="square" lIns="91433" tIns="45700" rIns="91433" bIns="45700" anchor="ctr" anchorCtr="0">
            <a:noAutofit/>
          </a:bodyPr>
          <a:lstStyle/>
          <a:p>
            <a:pPr algn="ctr">
              <a:buSzPts val="2300"/>
            </a:pPr>
            <a:r>
              <a:rPr lang="es" sz="4000" dirty="0">
                <a:solidFill>
                  <a:srgbClr val="2038B2"/>
                </a:solidFill>
                <a:latin typeface="Poppins Black"/>
                <a:ea typeface="Poppins Black"/>
                <a:cs typeface="Poppins Black"/>
                <a:sym typeface="Poppins Black"/>
              </a:rPr>
              <a:t>KEY PERFORMANCE INDICATOR-KPI</a:t>
            </a:r>
            <a:endParaRPr sz="4000" dirty="0">
              <a:solidFill>
                <a:srgbClr val="2038B2"/>
              </a:solidFill>
              <a:latin typeface="Poppins Black"/>
              <a:ea typeface="Poppins Black"/>
              <a:cs typeface="Poppins Black"/>
              <a:sym typeface="Poppins Black"/>
            </a:endParaRPr>
          </a:p>
        </p:txBody>
      </p:sp>
      <p:sp>
        <p:nvSpPr>
          <p:cNvPr id="402" name="Google Shape;402;p18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403" name="Google Shape;403;p184"/>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3" name="Google Shape;302;p16">
            <a:extLst>
              <a:ext uri="{FF2B5EF4-FFF2-40B4-BE49-F238E27FC236}">
                <a16:creationId xmlns:a16="http://schemas.microsoft.com/office/drawing/2014/main" id="{CF001949-2AF5-DDA0-9069-923C67312E4E}"/>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FA1B6F1-9102-9A5F-DE91-31FFB84C5EB7}"/>
                  </a:ext>
                </a:extLst>
              </p:cNvPr>
              <p:cNvSpPr txBox="1"/>
              <p:nvPr/>
            </p:nvSpPr>
            <p:spPr>
              <a:xfrm>
                <a:off x="463296" y="2576714"/>
                <a:ext cx="10866120" cy="3077766"/>
              </a:xfrm>
              <a:prstGeom prst="rect">
                <a:avLst/>
              </a:prstGeom>
              <a:noFill/>
            </p:spPr>
            <p:txBody>
              <a:bodyPr wrap="square" rtlCol="0">
                <a:spAutoFit/>
              </a:bodyPr>
              <a:lstStyle/>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14:m>
                  <m:oMath xmlns:m="http://schemas.openxmlformats.org/officeDocument/2006/math">
                    <m:sSub>
                      <m:sSubPr>
                        <m:ctrlPr>
                          <a:rPr lang="en-US" sz="1800" b="1" i="1" smtClean="0">
                            <a:effectLst/>
                            <a:latin typeface="Cambria Math" panose="02040503050406030204" pitchFamily="18" charset="0"/>
                            <a:ea typeface="Times New Roman" panose="02020603050405020304" pitchFamily="18" charset="0"/>
                          </a:rPr>
                        </m:ctrlPr>
                      </m:sSubPr>
                      <m:e>
                        <m:r>
                          <a:rPr lang="es-CO" sz="1800" b="1" i="1">
                            <a:effectLst/>
                            <a:latin typeface="Cambria Math" panose="02040503050406030204" pitchFamily="18" charset="0"/>
                            <a:ea typeface="Times New Roman" panose="02020603050405020304" pitchFamily="18" charset="0"/>
                          </a:rPr>
                          <m:t>𝑰</m:t>
                        </m:r>
                      </m:e>
                      <m:sub>
                        <m:r>
                          <a:rPr lang="es-CO" sz="1800" b="1" i="1">
                            <a:effectLst/>
                            <a:latin typeface="Cambria Math" panose="02040503050406030204" pitchFamily="18" charset="0"/>
                            <a:ea typeface="Times New Roman" panose="02020603050405020304" pitchFamily="18" charset="0"/>
                          </a:rPr>
                          <m:t>𝒊</m:t>
                        </m:r>
                      </m:sub>
                    </m:sSub>
                  </m:oMath>
                </a14:m>
                <a:r>
                  <a:rPr lang="es-CO" sz="1800" b="1" dirty="0">
                    <a:effectLst/>
                    <a:latin typeface="Times New Roman" panose="02020603050405020304" pitchFamily="18" charset="0"/>
                    <a:ea typeface="Times New Roman" panose="02020603050405020304" pitchFamily="18" charset="0"/>
                  </a:rPr>
                  <a:t>:</a:t>
                </a:r>
                <a:r>
                  <a:rPr lang="es-CO" sz="1800" dirty="0">
                    <a:effectLst/>
                    <a:latin typeface="Times New Roman" panose="02020603050405020304" pitchFamily="18" charset="0"/>
                    <a:ea typeface="Times New Roman" panose="02020603050405020304" pitchFamily="18" charset="0"/>
                  </a:rPr>
                  <a:t> determina un valor representativo para cada indicador de la pregunta. El valor corresponde a un número distribuido entre 0 y 1, por lo tanto, indica el porcentaje con respecto del total.</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14:m>
                  <m:oMath xmlns:m="http://schemas.openxmlformats.org/officeDocument/2006/math">
                    <m:sSub>
                      <m:sSubPr>
                        <m:ctrlPr>
                          <a:rPr lang="en-US" sz="1800" b="1" i="1">
                            <a:solidFill>
                              <a:srgbClr val="000000"/>
                            </a:solidFill>
                            <a:effectLst/>
                            <a:latin typeface="Cambria Math" panose="02040503050406030204" pitchFamily="18" charset="0"/>
                            <a:ea typeface="Times New Roman" panose="02020603050405020304" pitchFamily="18" charset="0"/>
                          </a:rPr>
                        </m:ctrlPr>
                      </m:sSubPr>
                      <m:e>
                        <m:r>
                          <a:rPr lang="es-CO" sz="1800" b="1" i="1">
                            <a:solidFill>
                              <a:srgbClr val="000000"/>
                            </a:solidFill>
                            <a:effectLst/>
                            <a:latin typeface="Cambria Math" panose="02040503050406030204" pitchFamily="18" charset="0"/>
                            <a:ea typeface="Times New Roman" panose="02020603050405020304" pitchFamily="18" charset="0"/>
                          </a:rPr>
                          <m:t>𝒓</m:t>
                        </m:r>
                      </m:e>
                      <m:sub>
                        <m:r>
                          <a:rPr lang="es-CO" sz="1800" b="1" i="1">
                            <a:solidFill>
                              <a:srgbClr val="000000"/>
                            </a:solidFill>
                            <a:effectLst/>
                            <a:latin typeface="Cambria Math" panose="02040503050406030204" pitchFamily="18" charset="0"/>
                            <a:ea typeface="Times New Roman" panose="02020603050405020304" pitchFamily="18" charset="0"/>
                          </a:rPr>
                          <m:t>𝒊</m:t>
                        </m:r>
                      </m:sub>
                    </m:sSub>
                  </m:oMath>
                </a14:m>
                <a:r>
                  <a:rPr lang="es-CO" sz="1800" b="1" dirty="0">
                    <a:solidFill>
                      <a:srgbClr val="000000"/>
                    </a:solidFill>
                    <a:effectLst/>
                    <a:latin typeface="Times New Roman" panose="02020603050405020304" pitchFamily="18" charset="0"/>
                    <a:ea typeface="Times New Roman" panose="02020603050405020304" pitchFamily="18" charset="0"/>
                  </a:rPr>
                  <a:t>: </a:t>
                </a:r>
                <a:r>
                  <a:rPr lang="es-CO" sz="1800" dirty="0">
                    <a:effectLst/>
                    <a:latin typeface="Times New Roman" panose="02020603050405020304" pitchFamily="18" charset="0"/>
                    <a:ea typeface="Times New Roman" panose="02020603050405020304" pitchFamily="18" charset="0"/>
                  </a:rPr>
                  <a:t>corresponde al número de veces que fue seleccionada la respectiva opción de la escala.</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14:m>
                  <m:oMath xmlns:m="http://schemas.openxmlformats.org/officeDocument/2006/math">
                    <m:sSub>
                      <m:sSubPr>
                        <m:ctrlPr>
                          <a:rPr lang="en-US" sz="1800" b="1" i="1">
                            <a:solidFill>
                              <a:srgbClr val="000000"/>
                            </a:solidFill>
                            <a:effectLst/>
                            <a:latin typeface="Cambria Math" panose="02040503050406030204" pitchFamily="18" charset="0"/>
                            <a:ea typeface="Times New Roman" panose="02020603050405020304" pitchFamily="18" charset="0"/>
                          </a:rPr>
                        </m:ctrlPr>
                      </m:sSubPr>
                      <m:e>
                        <m:r>
                          <a:rPr lang="es-CO" sz="1800" b="1" i="1">
                            <a:solidFill>
                              <a:srgbClr val="000000"/>
                            </a:solidFill>
                            <a:effectLst/>
                            <a:latin typeface="Cambria Math" panose="02040503050406030204" pitchFamily="18" charset="0"/>
                            <a:ea typeface="Times New Roman" panose="02020603050405020304" pitchFamily="18" charset="0"/>
                          </a:rPr>
                          <m:t>𝒘</m:t>
                        </m:r>
                      </m:e>
                      <m:sub>
                        <m:r>
                          <a:rPr lang="es-CO" sz="1800" b="1" i="1">
                            <a:solidFill>
                              <a:srgbClr val="000000"/>
                            </a:solidFill>
                            <a:effectLst/>
                            <a:latin typeface="Cambria Math" panose="02040503050406030204" pitchFamily="18" charset="0"/>
                            <a:ea typeface="Times New Roman" panose="02020603050405020304" pitchFamily="18" charset="0"/>
                          </a:rPr>
                          <m:t>𝒊</m:t>
                        </m:r>
                      </m:sub>
                    </m:sSub>
                  </m:oMath>
                </a14:m>
                <a:r>
                  <a:rPr lang="es-CO" sz="1800" b="1" dirty="0">
                    <a:solidFill>
                      <a:srgbClr val="000000"/>
                    </a:solidFill>
                    <a:effectLst/>
                    <a:latin typeface="Times New Roman" panose="02020603050405020304" pitchFamily="18" charset="0"/>
                    <a:ea typeface="Times New Roman" panose="02020603050405020304" pitchFamily="18" charset="0"/>
                  </a:rPr>
                  <a:t>: </a:t>
                </a:r>
                <a:r>
                  <a:rPr lang="es-CO" sz="1800" dirty="0">
                    <a:effectLst/>
                    <a:latin typeface="Times New Roman" panose="02020603050405020304" pitchFamily="18" charset="0"/>
                    <a:ea typeface="Times New Roman" panose="02020603050405020304" pitchFamily="18" charset="0"/>
                  </a:rPr>
                  <a:t>corresponde  al  peso  de  cada  opción  en  la  escala,  cuanto mayor sea  la  frecuencia,  mayor peso y viceversa. Por ejemplo, para los datos de la Tabla 2 la distribución de pesos queda tal que: siempre (5), casi siempre (4), a veces (3), casi nunca (2) y nunca (1)</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14:m>
                  <m:oMath xmlns:m="http://schemas.openxmlformats.org/officeDocument/2006/math">
                    <m:sSub>
                      <m:sSubPr>
                        <m:ctrlPr>
                          <a:rPr lang="en-US" sz="1800" b="1" i="1">
                            <a:effectLst/>
                            <a:latin typeface="Cambria Math" panose="02040503050406030204" pitchFamily="18" charset="0"/>
                            <a:ea typeface="Times New Roman" panose="02020603050405020304" pitchFamily="18" charset="0"/>
                          </a:rPr>
                        </m:ctrlPr>
                      </m:sSubPr>
                      <m:e>
                        <m:r>
                          <a:rPr lang="es-CO" sz="1800" b="1" i="1">
                            <a:solidFill>
                              <a:srgbClr val="000000"/>
                            </a:solidFill>
                            <a:effectLst/>
                            <a:latin typeface="Cambria Math" panose="02040503050406030204" pitchFamily="18" charset="0"/>
                            <a:ea typeface="Times New Roman" panose="02020603050405020304" pitchFamily="18" charset="0"/>
                          </a:rPr>
                          <m:t>𝒕</m:t>
                        </m:r>
                      </m:e>
                      <m:sub>
                        <m:r>
                          <a:rPr lang="es-CO" sz="1800" b="1" i="1">
                            <a:solidFill>
                              <a:srgbClr val="000000"/>
                            </a:solidFill>
                            <a:effectLst/>
                            <a:latin typeface="Cambria Math" panose="02040503050406030204" pitchFamily="18" charset="0"/>
                            <a:ea typeface="Times New Roman" panose="02020603050405020304" pitchFamily="18" charset="0"/>
                          </a:rPr>
                          <m:t>𝒆</m:t>
                        </m:r>
                      </m:sub>
                    </m:sSub>
                  </m:oMath>
                </a14:m>
                <a:r>
                  <a:rPr lang="es-CO" sz="1800" b="1" dirty="0">
                    <a:solidFill>
                      <a:srgbClr val="000000"/>
                    </a:solidFill>
                    <a:effectLst/>
                    <a:latin typeface="Times New Roman" panose="02020603050405020304" pitchFamily="18" charset="0"/>
                    <a:ea typeface="Times New Roman" panose="02020603050405020304" pitchFamily="18" charset="0"/>
                  </a:rPr>
                  <a:t>:</a:t>
                </a:r>
                <a:r>
                  <a:rPr lang="es-CO" sz="1800" dirty="0">
                    <a:solidFill>
                      <a:srgbClr val="000000"/>
                    </a:solidFill>
                    <a:effectLst/>
                    <a:latin typeface="Times New Roman" panose="02020603050405020304" pitchFamily="18" charset="0"/>
                    <a:ea typeface="Times New Roman" panose="02020603050405020304" pitchFamily="18" charset="0"/>
                  </a:rPr>
                  <a:t> corresponde al tamaño de la escala o número de opciones de respuesta.</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14:m>
                  <m:oMath xmlns:m="http://schemas.openxmlformats.org/officeDocument/2006/math">
                    <m:r>
                      <a:rPr lang="es-CO" sz="1800" b="1" i="1">
                        <a:solidFill>
                          <a:srgbClr val="000000"/>
                        </a:solidFill>
                        <a:effectLst/>
                        <a:latin typeface="Cambria Math" panose="02040503050406030204" pitchFamily="18" charset="0"/>
                        <a:ea typeface="Times New Roman" panose="02020603050405020304" pitchFamily="18" charset="0"/>
                      </a:rPr>
                      <m:t>𝒏</m:t>
                    </m:r>
                  </m:oMath>
                </a14:m>
                <a:r>
                  <a:rPr lang="es-CO" sz="1800" b="1" dirty="0">
                    <a:solidFill>
                      <a:srgbClr val="000000"/>
                    </a:solidFill>
                    <a:effectLst/>
                    <a:latin typeface="Times New Roman" panose="02020603050405020304" pitchFamily="18" charset="0"/>
                    <a:ea typeface="Times New Roman" panose="02020603050405020304" pitchFamily="18" charset="0"/>
                  </a:rPr>
                  <a:t>:</a:t>
                </a:r>
                <a:r>
                  <a:rPr lang="es-CO" sz="1800" dirty="0">
                    <a:solidFill>
                      <a:srgbClr val="000000"/>
                    </a:solidFill>
                    <a:effectLst/>
                    <a:latin typeface="Times New Roman" panose="02020603050405020304" pitchFamily="18" charset="0"/>
                    <a:ea typeface="Times New Roman" panose="02020603050405020304" pitchFamily="18" charset="0"/>
                  </a:rPr>
                  <a:t> corresponde al número de encuestados</a:t>
                </a:r>
                <a:endParaRPr lang="en-US" sz="1800" dirty="0">
                  <a:effectLst/>
                  <a:latin typeface="Times New Roman" panose="02020603050405020304" pitchFamily="18" charset="0"/>
                  <a:ea typeface="Times New Roman" panose="02020603050405020304" pitchFamily="18" charset="0"/>
                </a:endParaRP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endParaRPr lang="en-US" dirty="0">
                  <a:latin typeface="+mn-lt"/>
                </a:endParaRPr>
              </a:p>
            </p:txBody>
          </p:sp>
        </mc:Choice>
        <mc:Fallback>
          <p:sp>
            <p:nvSpPr>
              <p:cNvPr id="7" name="TextBox 6">
                <a:extLst>
                  <a:ext uri="{FF2B5EF4-FFF2-40B4-BE49-F238E27FC236}">
                    <a16:creationId xmlns:a16="http://schemas.microsoft.com/office/drawing/2014/main" id="{0FA1B6F1-9102-9A5F-DE91-31FFB84C5EB7}"/>
                  </a:ext>
                </a:extLst>
              </p:cNvPr>
              <p:cNvSpPr txBox="1">
                <a:spLocks noRot="1" noChangeAspect="1" noMove="1" noResize="1" noEditPoints="1" noAdjustHandles="1" noChangeArrowheads="1" noChangeShapeType="1" noTextEdit="1"/>
              </p:cNvSpPr>
              <p:nvPr/>
            </p:nvSpPr>
            <p:spPr>
              <a:xfrm>
                <a:off x="463296" y="2576714"/>
                <a:ext cx="10866120" cy="3077766"/>
              </a:xfrm>
              <a:prstGeom prst="rect">
                <a:avLst/>
              </a:prstGeom>
              <a:blipFill>
                <a:blip r:embed="rId4"/>
                <a:stretch>
                  <a:fillRect l="-449" r="-393"/>
                </a:stretch>
              </a:blipFill>
            </p:spPr>
            <p:txBody>
              <a:bodyPr/>
              <a:lstStyle/>
              <a:p>
                <a:r>
                  <a:rPr lang="en-US">
                    <a:noFill/>
                  </a:rPr>
                  <a:t> </a:t>
                </a:r>
              </a:p>
            </p:txBody>
          </p:sp>
        </mc:Fallback>
      </mc:AlternateContent>
      <p:pic>
        <p:nvPicPr>
          <p:cNvPr id="2" name="Imagen 1">
            <a:extLst>
              <a:ext uri="{FF2B5EF4-FFF2-40B4-BE49-F238E27FC236}">
                <a16:creationId xmlns:a16="http://schemas.microsoft.com/office/drawing/2014/main" id="{E130B36C-C395-FFB2-A588-FD697B3A46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2858" y="1182399"/>
            <a:ext cx="6318885" cy="1292546"/>
          </a:xfrm>
          <a:prstGeom prst="rect">
            <a:avLst/>
          </a:prstGeom>
        </p:spPr>
      </p:pic>
    </p:spTree>
    <p:extLst>
      <p:ext uri="{BB962C8B-B14F-4D97-AF65-F5344CB8AC3E}">
        <p14:creationId xmlns:p14="http://schemas.microsoft.com/office/powerpoint/2010/main" val="3276307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1" name="Google Shape;401;p184"/>
          <p:cNvSpPr txBox="1"/>
          <p:nvPr/>
        </p:nvSpPr>
        <p:spPr>
          <a:xfrm>
            <a:off x="0" y="653489"/>
            <a:ext cx="10442448" cy="554000"/>
          </a:xfrm>
          <a:prstGeom prst="rect">
            <a:avLst/>
          </a:prstGeom>
          <a:noFill/>
          <a:ln>
            <a:noFill/>
          </a:ln>
        </p:spPr>
        <p:txBody>
          <a:bodyPr spcFirstLastPara="1" wrap="square" lIns="91433" tIns="45700" rIns="91433" bIns="45700" anchor="ctr" anchorCtr="0">
            <a:noAutofit/>
          </a:bodyPr>
          <a:lstStyle/>
          <a:p>
            <a:pPr algn="ctr">
              <a:buSzPts val="2300"/>
            </a:pPr>
            <a:r>
              <a:rPr lang="es" sz="4000" dirty="0">
                <a:solidFill>
                  <a:srgbClr val="2038B2"/>
                </a:solidFill>
                <a:latin typeface="Poppins Black"/>
                <a:ea typeface="Poppins Black"/>
                <a:cs typeface="Poppins Black"/>
                <a:sym typeface="Poppins Black"/>
              </a:rPr>
              <a:t>KEY PERFORMANCE INDICATOR-KPI</a:t>
            </a:r>
            <a:endParaRPr sz="4000" dirty="0">
              <a:solidFill>
                <a:srgbClr val="2038B2"/>
              </a:solidFill>
              <a:latin typeface="Poppins Black"/>
              <a:ea typeface="Poppins Black"/>
              <a:cs typeface="Poppins Black"/>
              <a:sym typeface="Poppins Black"/>
            </a:endParaRPr>
          </a:p>
        </p:txBody>
      </p:sp>
      <p:sp>
        <p:nvSpPr>
          <p:cNvPr id="402" name="Google Shape;402;p18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403" name="Google Shape;403;p184"/>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
        <p:nvSpPr>
          <p:cNvPr id="3" name="Google Shape;302;p16">
            <a:extLst>
              <a:ext uri="{FF2B5EF4-FFF2-40B4-BE49-F238E27FC236}">
                <a16:creationId xmlns:a16="http://schemas.microsoft.com/office/drawing/2014/main" id="{CF001949-2AF5-DDA0-9069-923C67312E4E}"/>
              </a:ext>
            </a:extLst>
          </p:cNvPr>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 name="TextBox 6">
            <a:extLst>
              <a:ext uri="{FF2B5EF4-FFF2-40B4-BE49-F238E27FC236}">
                <a16:creationId xmlns:a16="http://schemas.microsoft.com/office/drawing/2014/main" id="{0FA1B6F1-9102-9A5F-DE91-31FFB84C5EB7}"/>
              </a:ext>
            </a:extLst>
          </p:cNvPr>
          <p:cNvSpPr txBox="1"/>
          <p:nvPr/>
        </p:nvSpPr>
        <p:spPr>
          <a:xfrm>
            <a:off x="445169" y="1308314"/>
            <a:ext cx="11425746" cy="3354765"/>
          </a:xfrm>
          <a:prstGeom prst="rect">
            <a:avLst/>
          </a:prstGeom>
          <a:noFill/>
        </p:spPr>
        <p:txBody>
          <a:bodyPr wrap="square" rtlCol="0">
            <a:spAutoFit/>
          </a:bodyPr>
          <a:lstStyle/>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algn="ctr">
              <a:buSzPts val="1000"/>
              <a:tabLst>
                <a:tab pos="457200" algn="l"/>
              </a:tabLst>
            </a:pPr>
            <a:r>
              <a:rPr lang="es-CO" sz="2000" b="1" dirty="0">
                <a:solidFill>
                  <a:srgbClr val="000000"/>
                </a:solidFill>
                <a:effectLst/>
                <a:latin typeface="+mn-lt"/>
                <a:ea typeface="Times New Roman" panose="02020603050405020304" pitchFamily="18" charset="0"/>
              </a:rPr>
              <a:t>KPI  = %×Satisfacción  + %×Repetición + %×Impacto Pr. + %×Impacto P + %×Impacto S</a:t>
            </a:r>
            <a:endParaRPr lang="en-US" sz="2000" b="1" dirty="0">
              <a:effectLst/>
              <a:latin typeface="+mn-lt"/>
              <a:ea typeface="Times New Roman" panose="02020603050405020304" pitchFamily="18" charset="0"/>
            </a:endParaRP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marR="0" lvl="0">
              <a:spcBef>
                <a:spcPts val="0"/>
              </a:spcBef>
              <a:spcAft>
                <a:spcPts val="0"/>
              </a:spcAft>
              <a:buSzPts val="1000"/>
              <a:tabLst>
                <a:tab pos="457200" algn="l"/>
              </a:tabLst>
            </a:pPr>
            <a:r>
              <a:rPr lang="en-US" sz="1800" dirty="0">
                <a:latin typeface="+mn-lt"/>
                <a:ea typeface="Times New Roman" panose="02020603050405020304" pitchFamily="18" charset="0"/>
              </a:rPr>
              <a:t>El </a:t>
            </a:r>
            <a:r>
              <a:rPr lang="en-US" sz="1800" b="1" dirty="0">
                <a:latin typeface="+mn-lt"/>
                <a:ea typeface="Times New Roman" panose="02020603050405020304" pitchFamily="18" charset="0"/>
              </a:rPr>
              <a:t>%</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corresponde</a:t>
            </a:r>
            <a:r>
              <a:rPr lang="en-US" sz="1800" dirty="0">
                <a:latin typeface="+mn-lt"/>
                <a:ea typeface="Times New Roman" panose="02020603050405020304" pitchFamily="18" charset="0"/>
              </a:rPr>
              <a:t> a la </a:t>
            </a:r>
            <a:r>
              <a:rPr lang="en-US" sz="1800" dirty="0" err="1">
                <a:latin typeface="+mn-lt"/>
                <a:ea typeface="Times New Roman" panose="02020603050405020304" pitchFamily="18" charset="0"/>
              </a:rPr>
              <a:t>ponderación</a:t>
            </a:r>
            <a:r>
              <a:rPr lang="en-US" sz="1800" dirty="0">
                <a:latin typeface="+mn-lt"/>
                <a:ea typeface="Times New Roman" panose="02020603050405020304" pitchFamily="18" charset="0"/>
              </a:rPr>
              <a:t> </a:t>
            </a:r>
            <a:r>
              <a:rPr lang="en-US" sz="1800" dirty="0" err="1">
                <a:latin typeface="+mn-lt"/>
                <a:ea typeface="Times New Roman" panose="02020603050405020304" pitchFamily="18" charset="0"/>
              </a:rPr>
              <a:t>asociada</a:t>
            </a:r>
            <a:r>
              <a:rPr lang="en-US" sz="1800" dirty="0">
                <a:latin typeface="+mn-lt"/>
                <a:ea typeface="Times New Roman" panose="02020603050405020304" pitchFamily="18" charset="0"/>
              </a:rPr>
              <a:t> a </a:t>
            </a:r>
            <a:r>
              <a:rPr lang="en-US" sz="1800" dirty="0" err="1">
                <a:latin typeface="+mn-lt"/>
                <a:ea typeface="Times New Roman" panose="02020603050405020304" pitchFamily="18" charset="0"/>
              </a:rPr>
              <a:t>cada</a:t>
            </a:r>
            <a:r>
              <a:rPr lang="en-US" sz="1800" dirty="0">
                <a:latin typeface="+mn-lt"/>
                <a:ea typeface="Times New Roman" panose="02020603050405020304" pitchFamily="18" charset="0"/>
              </a:rPr>
              <a:t> factor:</a:t>
            </a: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pPr marL="0" marR="0">
              <a:spcBef>
                <a:spcPts val="0"/>
              </a:spcBef>
              <a:spcAft>
                <a:spcPts val="0"/>
              </a:spcAft>
            </a:pPr>
            <a:r>
              <a:rPr lang="es-CO" sz="1800" b="1" dirty="0">
                <a:solidFill>
                  <a:srgbClr val="000000"/>
                </a:solidFill>
                <a:effectLst/>
                <a:latin typeface="+mn-lt"/>
                <a:ea typeface="Times New Roman" panose="02020603050405020304" pitchFamily="18" charset="0"/>
              </a:rPr>
              <a:t>Índice Satisfacción   	30%</a:t>
            </a:r>
            <a:endParaRPr lang="en-US" sz="1800" dirty="0">
              <a:effectLst/>
              <a:latin typeface="+mn-lt"/>
              <a:ea typeface="Times New Roman" panose="02020603050405020304" pitchFamily="18" charset="0"/>
            </a:endParaRPr>
          </a:p>
          <a:p>
            <a:pPr marL="0" marR="0">
              <a:spcBef>
                <a:spcPts val="0"/>
              </a:spcBef>
              <a:spcAft>
                <a:spcPts val="0"/>
              </a:spcAft>
            </a:pPr>
            <a:r>
              <a:rPr lang="es-CO" sz="1800" b="1" dirty="0">
                <a:latin typeface="+mn-lt"/>
                <a:ea typeface="Times New Roman" panose="02020603050405020304" pitchFamily="18" charset="0"/>
              </a:rPr>
              <a:t>Í</a:t>
            </a:r>
            <a:r>
              <a:rPr lang="es-CO" sz="1800" b="1" dirty="0">
                <a:solidFill>
                  <a:srgbClr val="000000"/>
                </a:solidFill>
                <a:effectLst/>
                <a:latin typeface="+mn-lt"/>
                <a:ea typeface="Times New Roman" panose="02020603050405020304" pitchFamily="18" charset="0"/>
              </a:rPr>
              <a:t>ndice Personal       	20%</a:t>
            </a:r>
            <a:endParaRPr lang="en-US" sz="1800" dirty="0">
              <a:effectLst/>
              <a:latin typeface="+mn-lt"/>
              <a:ea typeface="Times New Roman" panose="02020603050405020304" pitchFamily="18" charset="0"/>
            </a:endParaRPr>
          </a:p>
          <a:p>
            <a:pPr marL="0" marR="0">
              <a:spcBef>
                <a:spcPts val="0"/>
              </a:spcBef>
              <a:spcAft>
                <a:spcPts val="0"/>
              </a:spcAft>
            </a:pPr>
            <a:r>
              <a:rPr lang="es-CO" sz="1800" b="1" dirty="0">
                <a:latin typeface="+mn-lt"/>
                <a:ea typeface="Times New Roman" panose="02020603050405020304" pitchFamily="18" charset="0"/>
              </a:rPr>
              <a:t>Í</a:t>
            </a:r>
            <a:r>
              <a:rPr lang="es-CO" sz="1800" b="1" dirty="0">
                <a:solidFill>
                  <a:srgbClr val="000000"/>
                </a:solidFill>
                <a:effectLst/>
                <a:latin typeface="+mn-lt"/>
                <a:ea typeface="Times New Roman" panose="02020603050405020304" pitchFamily="18" charset="0"/>
              </a:rPr>
              <a:t>ndice Social         	20%</a:t>
            </a:r>
            <a:endParaRPr lang="en-US" sz="1800" dirty="0">
              <a:effectLst/>
              <a:latin typeface="+mn-lt"/>
              <a:ea typeface="Times New Roman" panose="02020603050405020304" pitchFamily="18" charset="0"/>
            </a:endParaRPr>
          </a:p>
          <a:p>
            <a:pPr marL="0" marR="0">
              <a:spcBef>
                <a:spcPts val="0"/>
              </a:spcBef>
              <a:spcAft>
                <a:spcPts val="0"/>
              </a:spcAft>
            </a:pPr>
            <a:r>
              <a:rPr lang="es-CO" sz="1800" b="1" dirty="0">
                <a:latin typeface="+mn-lt"/>
                <a:ea typeface="Times New Roman" panose="02020603050405020304" pitchFamily="18" charset="0"/>
              </a:rPr>
              <a:t>Í</a:t>
            </a:r>
            <a:r>
              <a:rPr lang="es-CO" sz="1800" b="1" dirty="0">
                <a:solidFill>
                  <a:srgbClr val="000000"/>
                </a:solidFill>
                <a:effectLst/>
                <a:latin typeface="+mn-lt"/>
                <a:ea typeface="Times New Roman" panose="02020603050405020304" pitchFamily="18" charset="0"/>
              </a:rPr>
              <a:t>ndice Productividad  	20%</a:t>
            </a:r>
            <a:endParaRPr lang="en-US" sz="1800" dirty="0">
              <a:effectLst/>
              <a:latin typeface="+mn-lt"/>
              <a:ea typeface="Times New Roman" panose="02020603050405020304" pitchFamily="18" charset="0"/>
            </a:endParaRPr>
          </a:p>
          <a:p>
            <a:pPr marL="0" marR="0">
              <a:spcBef>
                <a:spcPts val="0"/>
              </a:spcBef>
              <a:spcAft>
                <a:spcPts val="0"/>
              </a:spcAft>
            </a:pPr>
            <a:r>
              <a:rPr lang="es-CO" sz="1800" b="1" dirty="0">
                <a:latin typeface="+mn-lt"/>
                <a:ea typeface="Times New Roman" panose="02020603050405020304" pitchFamily="18" charset="0"/>
              </a:rPr>
              <a:t>Í</a:t>
            </a:r>
            <a:r>
              <a:rPr lang="es-CO" sz="1800" b="1" dirty="0">
                <a:solidFill>
                  <a:srgbClr val="000000"/>
                </a:solidFill>
                <a:effectLst/>
                <a:latin typeface="+mn-lt"/>
                <a:ea typeface="Times New Roman" panose="02020603050405020304" pitchFamily="18" charset="0"/>
              </a:rPr>
              <a:t>ndice Repetir        	10%</a:t>
            </a:r>
            <a:endParaRPr lang="en-US" sz="1800" dirty="0">
              <a:effectLst/>
              <a:latin typeface="+mn-lt"/>
              <a:ea typeface="Times New Roman" panose="02020603050405020304" pitchFamily="18" charset="0"/>
            </a:endParaRPr>
          </a:p>
          <a:p>
            <a:pPr marR="0" lvl="0">
              <a:spcBef>
                <a:spcPts val="0"/>
              </a:spcBef>
              <a:spcAft>
                <a:spcPts val="0"/>
              </a:spcAft>
              <a:buSzPts val="1000"/>
              <a:tabLst>
                <a:tab pos="457200" algn="l"/>
              </a:tabLst>
            </a:pPr>
            <a:endParaRPr lang="en-US" sz="1800" dirty="0">
              <a:solidFill>
                <a:srgbClr val="000000"/>
              </a:solidFill>
              <a:effectLst/>
              <a:latin typeface="+mn-lt"/>
              <a:ea typeface="Times New Roman" panose="02020603050405020304" pitchFamily="18" charset="0"/>
            </a:endParaRPr>
          </a:p>
          <a:p>
            <a:endParaRPr lang="en-US" dirty="0">
              <a:latin typeface="+mn-lt"/>
            </a:endParaRPr>
          </a:p>
        </p:txBody>
      </p:sp>
      <p:pic>
        <p:nvPicPr>
          <p:cNvPr id="2050" name="Picture 2">
            <a:extLst>
              <a:ext uri="{FF2B5EF4-FFF2-40B4-BE49-F238E27FC236}">
                <a16:creationId xmlns:a16="http://schemas.microsoft.com/office/drawing/2014/main" id="{8F20E95C-74AF-E01E-0B01-692FE9F71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248" y="3056290"/>
            <a:ext cx="8150301" cy="7454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32DC0E-A46E-DCBA-7F43-7CDAA37EA3A1}"/>
              </a:ext>
            </a:extLst>
          </p:cNvPr>
          <p:cNvSpPr txBox="1"/>
          <p:nvPr/>
        </p:nvSpPr>
        <p:spPr>
          <a:xfrm>
            <a:off x="4471417" y="4648780"/>
            <a:ext cx="7275414" cy="1015663"/>
          </a:xfrm>
          <a:prstGeom prst="rect">
            <a:avLst/>
          </a:prstGeom>
          <a:noFill/>
        </p:spPr>
        <p:txBody>
          <a:bodyPr wrap="square" rtlCol="0">
            <a:spAutoFit/>
          </a:bodyPr>
          <a:lstStyle/>
          <a:p>
            <a:r>
              <a:rPr lang="es-CO" sz="2000" dirty="0"/>
              <a:t>Estos resultados corresponden a aquellas personas afiliadas a Comfandi como caja de compensación y que han viajado haciendo uso de los servicios de turismo de Comfandi </a:t>
            </a:r>
            <a:endParaRPr lang="en-US" sz="2000" dirty="0"/>
          </a:p>
        </p:txBody>
      </p:sp>
      <p:cxnSp>
        <p:nvCxnSpPr>
          <p:cNvPr id="6" name="Straight Arrow Connector 5">
            <a:extLst>
              <a:ext uri="{FF2B5EF4-FFF2-40B4-BE49-F238E27FC236}">
                <a16:creationId xmlns:a16="http://schemas.microsoft.com/office/drawing/2014/main" id="{6033D90C-C852-1D50-2179-0EAA2E87917B}"/>
              </a:ext>
            </a:extLst>
          </p:cNvPr>
          <p:cNvCxnSpPr>
            <a:cxnSpLocks/>
          </p:cNvCxnSpPr>
          <p:nvPr/>
        </p:nvCxnSpPr>
        <p:spPr>
          <a:xfrm flipV="1">
            <a:off x="7955280" y="4027349"/>
            <a:ext cx="0" cy="62143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9399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9"/>
          <p:cNvSpPr/>
          <p:nvPr/>
        </p:nvSpPr>
        <p:spPr>
          <a:xfrm>
            <a:off x="67" y="64"/>
            <a:ext cx="12192000" cy="6858000"/>
          </a:xfrm>
          <a:prstGeom prst="rect">
            <a:avLst/>
          </a:prstGeom>
          <a:solidFill>
            <a:srgbClr val="2038B2"/>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pic>
        <p:nvPicPr>
          <p:cNvPr id="409" name="Google Shape;409;p59"/>
          <p:cNvPicPr preferRelativeResize="0"/>
          <p:nvPr/>
        </p:nvPicPr>
        <p:blipFill rotWithShape="1">
          <a:blip r:embed="rId3">
            <a:alphaModFix amt="10000"/>
          </a:blip>
          <a:srcRect l="12072" t="4296" b="21503"/>
          <a:stretch/>
        </p:blipFill>
        <p:spPr>
          <a:xfrm>
            <a:off x="142" y="65"/>
            <a:ext cx="12191812" cy="6857879"/>
          </a:xfrm>
          <a:prstGeom prst="rect">
            <a:avLst/>
          </a:prstGeom>
          <a:noFill/>
          <a:ln>
            <a:noFill/>
          </a:ln>
        </p:spPr>
      </p:pic>
      <p:pic>
        <p:nvPicPr>
          <p:cNvPr id="410" name="Google Shape;410;p59"/>
          <p:cNvPicPr preferRelativeResize="0"/>
          <p:nvPr/>
        </p:nvPicPr>
        <p:blipFill rotWithShape="1">
          <a:blip r:embed="rId4">
            <a:alphaModFix/>
          </a:blip>
          <a:srcRect/>
          <a:stretch/>
        </p:blipFill>
        <p:spPr>
          <a:xfrm>
            <a:off x="4602468" y="2153067"/>
            <a:ext cx="2987065" cy="1635133"/>
          </a:xfrm>
          <a:prstGeom prst="rect">
            <a:avLst/>
          </a:prstGeom>
          <a:noFill/>
          <a:ln>
            <a:noFill/>
          </a:ln>
        </p:spPr>
      </p:pic>
      <p:pic>
        <p:nvPicPr>
          <p:cNvPr id="411" name="Google Shape;411;p59"/>
          <p:cNvPicPr preferRelativeResize="0"/>
          <p:nvPr/>
        </p:nvPicPr>
        <p:blipFill>
          <a:blip r:embed="rId5">
            <a:alphaModFix/>
          </a:blip>
          <a:stretch>
            <a:fillRect/>
          </a:stretch>
        </p:blipFill>
        <p:spPr>
          <a:xfrm>
            <a:off x="7683623" y="6151781"/>
            <a:ext cx="4127511" cy="327244"/>
          </a:xfrm>
          <a:prstGeom prst="rect">
            <a:avLst/>
          </a:prstGeom>
          <a:noFill/>
          <a:ln>
            <a:noFill/>
          </a:ln>
        </p:spPr>
      </p:pic>
      <p:sp>
        <p:nvSpPr>
          <p:cNvPr id="412" name="Google Shape;412;p59"/>
          <p:cNvSpPr txBox="1"/>
          <p:nvPr/>
        </p:nvSpPr>
        <p:spPr>
          <a:xfrm>
            <a:off x="3690000" y="4150933"/>
            <a:ext cx="4812000" cy="554000"/>
          </a:xfrm>
          <a:prstGeom prst="rect">
            <a:avLst/>
          </a:prstGeom>
          <a:noFill/>
          <a:ln>
            <a:noFill/>
          </a:ln>
        </p:spPr>
        <p:txBody>
          <a:bodyPr spcFirstLastPara="1" wrap="square" lIns="91433" tIns="45700" rIns="91433" bIns="45700" anchor="ctr" anchorCtr="0">
            <a:noAutofit/>
          </a:bodyPr>
          <a:lstStyle/>
          <a:p>
            <a:pPr algn="ctr">
              <a:buSzPts val="2300"/>
            </a:pPr>
            <a:r>
              <a:rPr lang="es" sz="6933">
                <a:solidFill>
                  <a:schemeClr val="lt1"/>
                </a:solidFill>
                <a:latin typeface="Poppins Black"/>
                <a:ea typeface="Poppins Black"/>
                <a:cs typeface="Poppins Black"/>
                <a:sym typeface="Poppins Black"/>
              </a:rPr>
              <a:t>GRACIAS</a:t>
            </a:r>
            <a:endParaRPr sz="6933">
              <a:solidFill>
                <a:schemeClr val="lt1"/>
              </a:solidFill>
              <a:latin typeface="Poppins Black"/>
              <a:ea typeface="Poppins Black"/>
              <a:cs typeface="Poppins Black"/>
              <a:sym typeface="Poppins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graphicFrame>
        <p:nvGraphicFramePr>
          <p:cNvPr id="206" name="Google Shape;206;p10"/>
          <p:cNvGraphicFramePr/>
          <p:nvPr>
            <p:extLst>
              <p:ext uri="{D42A27DB-BD31-4B8C-83A1-F6EECF244321}">
                <p14:modId xmlns:p14="http://schemas.microsoft.com/office/powerpoint/2010/main" val="2599308853"/>
              </p:ext>
            </p:extLst>
          </p:nvPr>
        </p:nvGraphicFramePr>
        <p:xfrm>
          <a:off x="269625" y="1316737"/>
          <a:ext cx="7553100" cy="4623586"/>
        </p:xfrm>
        <a:graphic>
          <a:graphicData uri="http://schemas.openxmlformats.org/drawingml/2006/chart">
            <c:chart xmlns:c="http://schemas.openxmlformats.org/drawingml/2006/chart" xmlns:r="http://schemas.openxmlformats.org/officeDocument/2006/relationships" r:id="rId3"/>
          </a:graphicData>
        </a:graphic>
      </p:graphicFrame>
      <p:sp>
        <p:nvSpPr>
          <p:cNvPr id="208" name="Google Shape;208;p10"/>
          <p:cNvSpPr/>
          <p:nvPr/>
        </p:nvSpPr>
        <p:spPr>
          <a:xfrm>
            <a:off x="0" y="6370525"/>
            <a:ext cx="53070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9" name="Google Shape;209;p1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10" name="Google Shape;210;p10"/>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0"/>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PREFIERES HACER ESTOS VIAJES CON:</a:t>
            </a:r>
            <a:endParaRPr/>
          </a:p>
        </p:txBody>
      </p:sp>
      <p:pic>
        <p:nvPicPr>
          <p:cNvPr id="212" name="Google Shape;212;p1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13" name="Google Shape;213;p10"/>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4" name="Google Shape;214;p10"/>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15" name="Google Shape;215;p10"/>
          <p:cNvSpPr/>
          <p:nvPr/>
        </p:nvSpPr>
        <p:spPr>
          <a:xfrm>
            <a:off x="0" y="6370526"/>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Q17 Prefieres hacer estos viajes</a:t>
            </a:r>
            <a:endParaRPr sz="1100">
              <a:solidFill>
                <a:schemeClr val="lt1"/>
              </a:solidFill>
              <a:latin typeface="Poppins"/>
              <a:ea typeface="Poppins"/>
              <a:cs typeface="Poppins"/>
              <a:sym typeface="Poppins"/>
            </a:endParaRPr>
          </a:p>
        </p:txBody>
      </p:sp>
      <p:sp>
        <p:nvSpPr>
          <p:cNvPr id="216" name="Google Shape;216;p10"/>
          <p:cNvSpPr/>
          <p:nvPr/>
        </p:nvSpPr>
        <p:spPr>
          <a:xfrm>
            <a:off x="7721650" y="2353150"/>
            <a:ext cx="4148100" cy="27648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17" name="Google Shape;217;p10"/>
          <p:cNvPicPr preferRelativeResize="0"/>
          <p:nvPr/>
        </p:nvPicPr>
        <p:blipFill>
          <a:blip r:embed="rId5">
            <a:alphaModFix/>
          </a:blip>
          <a:stretch>
            <a:fillRect/>
          </a:stretch>
        </p:blipFill>
        <p:spPr>
          <a:xfrm>
            <a:off x="7591372" y="2203176"/>
            <a:ext cx="4148100" cy="2764800"/>
          </a:xfrm>
          <a:prstGeom prst="roundRect">
            <a:avLst>
              <a:gd name="adj" fmla="val 16667"/>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1120</TotalTime>
  <Words>7138</Words>
  <Application>Microsoft Office PowerPoint</Application>
  <PresentationFormat>Widescreen</PresentationFormat>
  <Paragraphs>1850</Paragraphs>
  <Slides>84</Slides>
  <Notes>84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Arial Rounded MT Bold</vt:lpstr>
      <vt:lpstr>Cambria Math</vt:lpstr>
      <vt:lpstr>Poppins ExtraBold</vt:lpstr>
      <vt:lpstr>Arial</vt:lpstr>
      <vt:lpstr>Poppins Black</vt:lpstr>
      <vt:lpstr>Symbol</vt:lpstr>
      <vt:lpstr>Times New Roman</vt:lpstr>
      <vt:lpstr>Lato Light</vt:lpstr>
      <vt:lpstr>Poppins SemiBold</vt:lpstr>
      <vt:lpstr>Trebuchet MS</vt:lpstr>
      <vt:lpstr>Calibri</vt:lpstr>
      <vt:lpstr>Arial Rounded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Rocio Rojas casas</dc:creator>
  <cp:lastModifiedBy>Saavedra Vanegas, Cesar Andres (Alliance Bioversity-CIAT)</cp:lastModifiedBy>
  <cp:revision>4</cp:revision>
  <dcterms:created xsi:type="dcterms:W3CDTF">2024-02-09T19:30:05Z</dcterms:created>
  <dcterms:modified xsi:type="dcterms:W3CDTF">2024-08-28T16:56:41Z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2023-08-22T00:00:00Z</vt:filetime>
  </property>
  <property fmtid="{D5CDD505-2E9C-101B-9397-08002B2CF9AE}" pid="3" name="LastSaved">
    <vt:filetime>2024-02-09T00:00:00Z</vt:filetime>
  </property>
</Properties>
</file>